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82" r:id="rId2"/>
    <p:sldId id="487" r:id="rId3"/>
    <p:sldId id="485" r:id="rId4"/>
    <p:sldId id="486" r:id="rId5"/>
    <p:sldId id="338" r:id="rId6"/>
    <p:sldId id="423" r:id="rId7"/>
    <p:sldId id="475" r:id="rId8"/>
    <p:sldId id="466" r:id="rId9"/>
    <p:sldId id="467" r:id="rId10"/>
    <p:sldId id="468" r:id="rId11"/>
    <p:sldId id="479" r:id="rId12"/>
    <p:sldId id="469" r:id="rId13"/>
    <p:sldId id="470" r:id="rId14"/>
    <p:sldId id="471" r:id="rId15"/>
    <p:sldId id="472" r:id="rId16"/>
    <p:sldId id="473" r:id="rId17"/>
    <p:sldId id="476" r:id="rId18"/>
    <p:sldId id="484" r:id="rId19"/>
    <p:sldId id="477" r:id="rId20"/>
    <p:sldId id="478" r:id="rId21"/>
    <p:sldId id="480" r:id="rId22"/>
    <p:sldId id="481" r:id="rId23"/>
    <p:sldId id="482" r:id="rId24"/>
    <p:sldId id="339" r:id="rId25"/>
    <p:sldId id="340" r:id="rId26"/>
    <p:sldId id="390" r:id="rId27"/>
    <p:sldId id="389" r:id="rId28"/>
    <p:sldId id="391" r:id="rId29"/>
    <p:sldId id="395" r:id="rId30"/>
    <p:sldId id="360" r:id="rId31"/>
    <p:sldId id="397" r:id="rId32"/>
    <p:sldId id="361" r:id="rId33"/>
    <p:sldId id="396" r:id="rId34"/>
    <p:sldId id="378" r:id="rId35"/>
    <p:sldId id="379" r:id="rId36"/>
    <p:sldId id="419" r:id="rId37"/>
    <p:sldId id="429" r:id="rId38"/>
    <p:sldId id="431" r:id="rId39"/>
    <p:sldId id="430" r:id="rId40"/>
    <p:sldId id="432" r:id="rId41"/>
    <p:sldId id="420" r:id="rId42"/>
    <p:sldId id="433" r:id="rId43"/>
    <p:sldId id="427" r:id="rId44"/>
    <p:sldId id="421" r:id="rId45"/>
    <p:sldId id="426" r:id="rId46"/>
    <p:sldId id="434" r:id="rId47"/>
    <p:sldId id="435" r:id="rId48"/>
    <p:sldId id="436" r:id="rId49"/>
    <p:sldId id="437" r:id="rId50"/>
    <p:sldId id="438" r:id="rId51"/>
    <p:sldId id="439" r:id="rId52"/>
    <p:sldId id="441" r:id="rId53"/>
    <p:sldId id="451" r:id="rId54"/>
    <p:sldId id="442" r:id="rId55"/>
    <p:sldId id="452" r:id="rId56"/>
    <p:sldId id="453" r:id="rId57"/>
    <p:sldId id="445" r:id="rId58"/>
    <p:sldId id="444" r:id="rId59"/>
    <p:sldId id="440" r:id="rId60"/>
    <p:sldId id="449" r:id="rId61"/>
    <p:sldId id="465" r:id="rId62"/>
    <p:sldId id="456" r:id="rId63"/>
    <p:sldId id="464" r:id="rId64"/>
    <p:sldId id="446" r:id="rId65"/>
    <p:sldId id="447" r:id="rId66"/>
    <p:sldId id="448" r:id="rId67"/>
    <p:sldId id="450" r:id="rId68"/>
    <p:sldId id="457" r:id="rId69"/>
    <p:sldId id="460" r:id="rId70"/>
    <p:sldId id="458" r:id="rId71"/>
    <p:sldId id="461" r:id="rId72"/>
    <p:sldId id="463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3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871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772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43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3910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5010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85462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998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63948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9760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06839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445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FC7C3-0A60-4038-A28C-7F0303279203}" type="datetimeFigureOut">
              <a:rPr lang="en-MY" smtClean="0"/>
              <a:t>21/7/2018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EF23C-4718-4C2A-B58C-0C019C22D1A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0082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uradocha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what-and-why/user-interface-design.html" TargetMode="External"/><Relationship Id="rId2" Type="http://schemas.openxmlformats.org/officeDocument/2006/relationships/hyperlink" Target="https://99designs.com/blog/tips/7-unbreakable-laws-of-user-interface-desig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ixelprivacy.com/resources/secure-private-browser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nhouse/dont-built-it-fake-it-first-guide-to-prototyping-7dbf288e75b6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0995" y="157163"/>
            <a:ext cx="85029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6000" dirty="0" err="1"/>
              <a:t>Kursus</a:t>
            </a:r>
            <a:r>
              <a:rPr lang="en-MY" sz="6000" dirty="0"/>
              <a:t> Web Application </a:t>
            </a:r>
            <a:endParaRPr lang="en-MY" sz="6000" dirty="0" smtClean="0"/>
          </a:p>
          <a:p>
            <a:pPr algn="ctr"/>
            <a:r>
              <a:rPr lang="en-MY" sz="6000" dirty="0" smtClean="0"/>
              <a:t>With </a:t>
            </a:r>
            <a:r>
              <a:rPr lang="en-MY" sz="6000" dirty="0"/>
              <a:t>PHP </a:t>
            </a:r>
            <a:r>
              <a:rPr lang="en-MY" sz="6000" dirty="0" smtClean="0"/>
              <a:t>&amp; </a:t>
            </a:r>
            <a:r>
              <a:rPr lang="en-MY" sz="6000" dirty="0"/>
              <a:t>MySQL</a:t>
            </a:r>
          </a:p>
          <a:p>
            <a:pPr algn="ctr"/>
            <a:endParaRPr lang="en-MY" sz="6000" dirty="0"/>
          </a:p>
          <a:p>
            <a:pPr algn="ctr"/>
            <a:r>
              <a:rPr lang="en-MY" sz="4000" dirty="0"/>
              <a:t>INTAN Bukit Kiara</a:t>
            </a:r>
          </a:p>
          <a:p>
            <a:pPr algn="ctr"/>
            <a:r>
              <a:rPr lang="en-MY" sz="4000" dirty="0"/>
              <a:t>23 – 26 </a:t>
            </a:r>
            <a:r>
              <a:rPr lang="en-MY" sz="4000" dirty="0" err="1"/>
              <a:t>Julai</a:t>
            </a:r>
            <a:r>
              <a:rPr lang="en-MY" sz="4000" dirty="0"/>
              <a:t> 2018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4611231"/>
            <a:ext cx="914399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Disusun</a:t>
            </a:r>
            <a:r>
              <a:rPr lang="en-US" sz="2800" dirty="0"/>
              <a:t> </a:t>
            </a:r>
            <a:r>
              <a:rPr lang="en-US" sz="2800" dirty="0" err="1"/>
              <a:t>oleh</a:t>
            </a:r>
            <a:r>
              <a:rPr lang="en-US" sz="2800" dirty="0"/>
              <a:t> : </a:t>
            </a:r>
          </a:p>
          <a:p>
            <a:r>
              <a:rPr lang="en-US" sz="2800" dirty="0"/>
              <a:t>Murad bin Isa, </a:t>
            </a:r>
          </a:p>
          <a:p>
            <a:r>
              <a:rPr lang="en-US" sz="2800" dirty="0"/>
              <a:t>Bahagian Teknologi Maklumat, </a:t>
            </a:r>
          </a:p>
          <a:p>
            <a:r>
              <a:rPr lang="en-US" sz="2800" dirty="0" err="1"/>
              <a:t>Institut</a:t>
            </a:r>
            <a:r>
              <a:rPr lang="en-US" sz="2800" dirty="0"/>
              <a:t> Tanah dan </a:t>
            </a:r>
            <a:r>
              <a:rPr lang="en-US" sz="2800" dirty="0" err="1"/>
              <a:t>Ukur</a:t>
            </a:r>
            <a:r>
              <a:rPr lang="en-US" sz="2800" dirty="0"/>
              <a:t> Negara (INSTUN) </a:t>
            </a:r>
          </a:p>
          <a:p>
            <a:r>
              <a:rPr lang="en-US" sz="2800" dirty="0">
                <a:hlinkClick r:id="rId2"/>
              </a:rPr>
              <a:t>muradochan@gmail.com</a:t>
            </a:r>
            <a:r>
              <a:rPr lang="en-US" sz="2800" dirty="0"/>
              <a:t>, 0122639071 (</a:t>
            </a:r>
            <a:r>
              <a:rPr lang="en-US" sz="2800" dirty="0" err="1" smtClean="0"/>
              <a:t>whatsapp</a:t>
            </a:r>
            <a:r>
              <a:rPr lang="en-US" sz="2800" dirty="0" smtClean="0"/>
              <a:t> only)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233728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75" y="1261319"/>
            <a:ext cx="90011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Product Management</a:t>
            </a:r>
          </a:p>
          <a:p>
            <a:endParaRPr lang="en-MY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common </a:t>
            </a:r>
            <a:r>
              <a:rPr lang="en-MY" sz="4000" dirty="0"/>
              <a:t>complaint </a:t>
            </a:r>
            <a:r>
              <a:rPr lang="en-MY" sz="4000" dirty="0" smtClean="0"/>
              <a:t>: </a:t>
            </a:r>
          </a:p>
          <a:p>
            <a:r>
              <a:rPr lang="en-MY" sz="4000" dirty="0"/>
              <a:t> </a:t>
            </a:r>
            <a:r>
              <a:rPr lang="en-MY" sz="4000" dirty="0" smtClean="0"/>
              <a:t>     </a:t>
            </a:r>
            <a:r>
              <a:rPr lang="en-MY" sz="4000" dirty="0" smtClean="0">
                <a:solidFill>
                  <a:srgbClr val="FF0000"/>
                </a:solidFill>
              </a:rPr>
              <a:t>developers </a:t>
            </a:r>
            <a:r>
              <a:rPr lang="en-MY" sz="4000" dirty="0">
                <a:solidFill>
                  <a:srgbClr val="FF0000"/>
                </a:solidFill>
              </a:rPr>
              <a:t>lack product </a:t>
            </a:r>
            <a:r>
              <a:rPr lang="en-MY" sz="4000" dirty="0" smtClean="0">
                <a:solidFill>
                  <a:srgbClr val="FF0000"/>
                </a:solidFill>
              </a:rPr>
              <a:t>sensibilities</a:t>
            </a:r>
          </a:p>
          <a:p>
            <a:endParaRPr lang="en-MY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know </a:t>
            </a:r>
            <a:r>
              <a:rPr lang="en-MY" sz="4000" dirty="0"/>
              <a:t>how to build </a:t>
            </a:r>
            <a:r>
              <a:rPr lang="en-MY" sz="4000" dirty="0">
                <a:solidFill>
                  <a:srgbClr val="FF0000"/>
                </a:solidFill>
              </a:rPr>
              <a:t>great products </a:t>
            </a:r>
            <a:r>
              <a:rPr lang="en-MY" sz="4000" dirty="0"/>
              <a:t>and write </a:t>
            </a:r>
            <a:r>
              <a:rPr lang="en-MY" sz="4000" dirty="0" smtClean="0">
                <a:solidFill>
                  <a:srgbClr val="FF0000"/>
                </a:solidFill>
              </a:rPr>
              <a:t>great </a:t>
            </a:r>
            <a:r>
              <a:rPr lang="en-MY" sz="4000" dirty="0">
                <a:solidFill>
                  <a:srgbClr val="FF0000"/>
                </a:solidFill>
              </a:rPr>
              <a:t>code</a:t>
            </a:r>
            <a:r>
              <a:rPr lang="en-MY" sz="4000" dirty="0"/>
              <a:t>.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90575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2875" y="1015663"/>
            <a:ext cx="90011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000" dirty="0">
                <a:solidFill>
                  <a:srgbClr val="FF0000"/>
                </a:solidFill>
              </a:rPr>
              <a:t>Product Management</a:t>
            </a:r>
          </a:p>
          <a:p>
            <a:endParaRPr lang="en-MY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000" dirty="0" smtClean="0"/>
              <a:t>understand </a:t>
            </a:r>
            <a:r>
              <a:rPr lang="en-MY" sz="3000" dirty="0"/>
              <a:t>business </a:t>
            </a:r>
            <a:r>
              <a:rPr lang="en-MY" sz="3000" dirty="0" smtClean="0"/>
              <a:t>objectives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000" dirty="0" smtClean="0"/>
              <a:t>manage </a:t>
            </a:r>
            <a:r>
              <a:rPr lang="en-MY" sz="3000" dirty="0"/>
              <a:t>a project (in general), </a:t>
            </a:r>
            <a:endParaRPr lang="en-MY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000" dirty="0" smtClean="0"/>
              <a:t>embrace </a:t>
            </a:r>
            <a:r>
              <a:rPr lang="en-MY" sz="3000" dirty="0"/>
              <a:t>agile work </a:t>
            </a:r>
            <a:r>
              <a:rPr lang="en-MY" sz="3000" dirty="0" smtClean="0"/>
              <a:t>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000" dirty="0" smtClean="0"/>
              <a:t>listen </a:t>
            </a:r>
            <a:r>
              <a:rPr lang="en-MY" sz="3000" dirty="0"/>
              <a:t>effectively to users to tweak a product accordingly. </a:t>
            </a:r>
            <a:r>
              <a:rPr lang="en-MY" sz="3000" dirty="0" smtClean="0"/>
              <a:t/>
            </a:r>
            <a:br>
              <a:rPr lang="en-MY" sz="3000" dirty="0" smtClean="0"/>
            </a:br>
            <a:endParaRPr lang="en-MY" sz="3000" dirty="0" smtClean="0"/>
          </a:p>
          <a:p>
            <a:r>
              <a:rPr lang="en-MY" sz="3000" dirty="0" smtClean="0"/>
              <a:t>Writing </a:t>
            </a:r>
            <a:r>
              <a:rPr lang="en-MY" sz="3000" dirty="0"/>
              <a:t>in a check box versus a radio button, for example, is a business decision. </a:t>
            </a:r>
            <a:r>
              <a:rPr lang="en-MY" sz="3000" dirty="0" smtClean="0"/>
              <a:t>Developers </a:t>
            </a:r>
            <a:r>
              <a:rPr lang="en-MY" sz="3000" dirty="0"/>
              <a:t>need to learn how to carefully make these kinds of decisions to make the job of full-time product manager less </a:t>
            </a:r>
            <a:r>
              <a:rPr lang="en-MY" sz="3000" dirty="0" smtClean="0"/>
              <a:t>difficult.</a:t>
            </a:r>
            <a:endParaRPr lang="en-MY" sz="30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92650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57163" y="1201401"/>
            <a:ext cx="898683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600" dirty="0" smtClean="0">
                <a:solidFill>
                  <a:srgbClr val="FF0000"/>
                </a:solidFill>
              </a:rPr>
              <a:t>Frameworks</a:t>
            </a:r>
          </a:p>
          <a:p>
            <a:endParaRPr lang="en-MY" sz="36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600" dirty="0" smtClean="0"/>
              <a:t>web </a:t>
            </a:r>
            <a:r>
              <a:rPr lang="en-MY" sz="3600" dirty="0"/>
              <a:t>development more </a:t>
            </a:r>
            <a:r>
              <a:rPr lang="en-MY" sz="3600" dirty="0" smtClean="0"/>
              <a:t>pleasant</a:t>
            </a:r>
          </a:p>
          <a:p>
            <a:r>
              <a:rPr lang="en-MY" sz="3600" dirty="0" smtClean="0"/>
              <a:t> </a:t>
            </a:r>
            <a:endParaRPr lang="en-MY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600" dirty="0" smtClean="0"/>
              <a:t>getting </a:t>
            </a:r>
            <a:r>
              <a:rPr lang="en-MY" sz="3600" dirty="0"/>
              <a:t>more done in less </a:t>
            </a:r>
            <a:r>
              <a:rPr lang="en-MY" sz="3600" dirty="0" smtClean="0"/>
              <a:t>time (rapid development)</a:t>
            </a:r>
            <a:endParaRPr lang="en-MY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600" dirty="0"/>
          </a:p>
          <a:p>
            <a:r>
              <a:rPr lang="en-MY" sz="3600" dirty="0"/>
              <a:t>JavaScript, Ruby, PHP, Java, C# and Python all have multiple frameworks </a:t>
            </a:r>
            <a:r>
              <a:rPr lang="en-MY" sz="3600" dirty="0" smtClean="0"/>
              <a:t>designed. </a:t>
            </a:r>
          </a:p>
        </p:txBody>
      </p:sp>
    </p:spTree>
    <p:extLst>
      <p:ext uri="{BB962C8B-B14F-4D97-AF65-F5344CB8AC3E}">
        <p14:creationId xmlns:p14="http://schemas.microsoft.com/office/powerpoint/2010/main" val="167557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015663"/>
            <a:ext cx="9143999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 smtClean="0">
                <a:solidFill>
                  <a:srgbClr val="FF0000"/>
                </a:solidFill>
              </a:rPr>
              <a:t>Git</a:t>
            </a:r>
            <a:r>
              <a:rPr lang="en-MY" sz="4000" dirty="0" smtClean="0"/>
              <a:t> </a:t>
            </a:r>
            <a:endParaRPr lang="en-MY" sz="4000" dirty="0"/>
          </a:p>
          <a:p>
            <a:endParaRPr lang="en-MY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/>
              <a:t>Version control of </a:t>
            </a:r>
            <a:r>
              <a:rPr lang="en-MY" sz="3200" dirty="0" smtClean="0"/>
              <a:t>code - essential.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tool </a:t>
            </a:r>
            <a:r>
              <a:rPr lang="en-MY" sz="3200" dirty="0"/>
              <a:t>for collaboration, record-keeping and incorporation with deployment processes. 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/>
              <a:t>version control system (Subversion, Mercurial, </a:t>
            </a:r>
            <a:r>
              <a:rPr lang="en-MY" sz="3200" dirty="0" smtClean="0"/>
              <a:t>Git, GitHub)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140906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875" y="1687176"/>
            <a:ext cx="900112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600" dirty="0">
                <a:solidFill>
                  <a:srgbClr val="FF0000"/>
                </a:solidFill>
              </a:rPr>
              <a:t>Browser Development tools (</a:t>
            </a:r>
            <a:r>
              <a:rPr lang="en-MY" sz="3600" dirty="0" smtClean="0">
                <a:solidFill>
                  <a:srgbClr val="FF0000"/>
                </a:solidFill>
              </a:rPr>
              <a:t>Chrome, Firebug)</a:t>
            </a:r>
            <a:endParaRPr lang="en-MY" sz="3600" dirty="0">
              <a:solidFill>
                <a:srgbClr val="FF0000"/>
              </a:solidFill>
            </a:endParaRPr>
          </a:p>
          <a:p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Firefox -</a:t>
            </a:r>
            <a:r>
              <a:rPr lang="en-MY" sz="2800" dirty="0" smtClean="0"/>
              <a:t> </a:t>
            </a:r>
            <a:r>
              <a:rPr lang="en-MY" sz="2800" dirty="0"/>
              <a:t>comprehensive debugger </a:t>
            </a:r>
            <a:r>
              <a:rPr lang="en-MY" sz="2800" dirty="0" smtClean="0"/>
              <a:t>- Firebug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understand </a:t>
            </a:r>
            <a:r>
              <a:rPr lang="en-MY" sz="2800" dirty="0"/>
              <a:t>what the front code was doing.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Chrome’s </a:t>
            </a:r>
            <a:r>
              <a:rPr lang="en-MY" sz="2800" dirty="0"/>
              <a:t>developer tools </a:t>
            </a:r>
            <a:r>
              <a:rPr lang="en-MY" sz="2800" dirty="0" smtClean="0"/>
              <a:t>- most </a:t>
            </a:r>
            <a:r>
              <a:rPr lang="en-MY" sz="2800" dirty="0"/>
              <a:t>widely used. </a:t>
            </a:r>
            <a:endParaRPr lang="en-MY" sz="2800" dirty="0" smtClean="0"/>
          </a:p>
        </p:txBody>
      </p:sp>
    </p:spTree>
    <p:extLst>
      <p:ext uri="{BB962C8B-B14F-4D97-AF65-F5344CB8AC3E}">
        <p14:creationId xmlns:p14="http://schemas.microsoft.com/office/powerpoint/2010/main" val="77989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8588" y="1015664"/>
            <a:ext cx="9015412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JSON </a:t>
            </a:r>
            <a:r>
              <a:rPr lang="en-MY" sz="4000" dirty="0" smtClean="0">
                <a:solidFill>
                  <a:srgbClr val="FF0000"/>
                </a:solidFill>
              </a:rPr>
              <a:t>APIs - </a:t>
            </a:r>
            <a:r>
              <a:rPr lang="en-MY" sz="2800" dirty="0" smtClean="0"/>
              <a:t>JavaScript </a:t>
            </a:r>
            <a:r>
              <a:rPr lang="en-MY" sz="2800" dirty="0"/>
              <a:t>Object Notation (JSON</a:t>
            </a:r>
            <a:r>
              <a:rPr lang="en-MY" sz="2800" dirty="0" smtClean="0"/>
              <a:t>)</a:t>
            </a:r>
          </a:p>
          <a:p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dominant </a:t>
            </a:r>
            <a:r>
              <a:rPr lang="en-MY" sz="2800" dirty="0"/>
              <a:t>language of automated communication between services on the web today.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Developers </a:t>
            </a:r>
            <a:r>
              <a:rPr lang="en-MY" sz="2800" dirty="0"/>
              <a:t>should know both how to work with APIs and how to build their own.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web </a:t>
            </a:r>
            <a:r>
              <a:rPr lang="en-MY" sz="2800" dirty="0"/>
              <a:t>development is becoming increasingly modularized as service-oriented architectures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JavaScript </a:t>
            </a:r>
            <a:r>
              <a:rPr lang="en-MY" sz="2800" dirty="0"/>
              <a:t>frameworks become more prevalent, designing for </a:t>
            </a:r>
            <a:r>
              <a:rPr lang="en-MY" sz="2800" dirty="0" smtClean="0"/>
              <a:t>mobile</a:t>
            </a:r>
            <a:endParaRPr lang="en-MY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87163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71462" y="1015663"/>
            <a:ext cx="8872538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Caching</a:t>
            </a:r>
          </a:p>
          <a:p>
            <a:endParaRPr lang="en-MY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/>
              <a:t>Speed </a:t>
            </a:r>
            <a:r>
              <a:rPr lang="en-MY" sz="2800" dirty="0" smtClean="0"/>
              <a:t>- important </a:t>
            </a:r>
            <a:r>
              <a:rPr lang="en-MY" sz="2800" dirty="0"/>
              <a:t>factors for a great user experience on the web. </a:t>
            </a:r>
            <a:r>
              <a:rPr lang="en-MY" sz="2800" dirty="0" smtClean="0"/>
              <a:t>HTTP caching</a:t>
            </a:r>
          </a:p>
          <a:p>
            <a:r>
              <a:rPr lang="en-MY" sz="28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unnecessary </a:t>
            </a:r>
            <a:r>
              <a:rPr lang="en-MY" sz="2800" dirty="0"/>
              <a:t>number of calls to a database and/or file system is a great way to slow things down and annoy users.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how </a:t>
            </a:r>
            <a:r>
              <a:rPr lang="en-MY" sz="2800" dirty="0"/>
              <a:t>to get as much data in </a:t>
            </a:r>
            <a:r>
              <a:rPr lang="en-MY" sz="2800" dirty="0" smtClean="0"/>
              <a:t>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Most </a:t>
            </a:r>
            <a:r>
              <a:rPr lang="en-MY" sz="2800" dirty="0"/>
              <a:t>modern frameworks have built-in ways to use memory and file-system </a:t>
            </a:r>
            <a:r>
              <a:rPr lang="en-MY" sz="2800" dirty="0" smtClean="0"/>
              <a:t>caching 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5654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145321"/>
            <a:ext cx="9144000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>
                <a:solidFill>
                  <a:srgbClr val="FF0000"/>
                </a:solidFill>
              </a:rPr>
              <a:t>Interface and User Experience</a:t>
            </a:r>
          </a:p>
          <a:p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test on major browsers, cell </a:t>
            </a:r>
            <a:r>
              <a:rPr lang="en-MY" sz="3200" dirty="0"/>
              <a:t>phones, screen readers and search </a:t>
            </a:r>
            <a:r>
              <a:rPr lang="en-MY" sz="3200" dirty="0" smtClean="0"/>
              <a:t>engines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Test server. </a:t>
            </a:r>
            <a:r>
              <a:rPr lang="en-MY" sz="3200" dirty="0"/>
              <a:t>S</a:t>
            </a:r>
            <a:r>
              <a:rPr lang="en-MY" sz="3200" dirty="0" smtClean="0"/>
              <a:t>taging server</a:t>
            </a:r>
            <a:r>
              <a:rPr lang="en-MY" sz="3200" dirty="0" smtClean="0"/>
              <a:t>. </a:t>
            </a:r>
            <a:r>
              <a:rPr lang="en-MY" sz="3200" dirty="0"/>
              <a:t>deploy updates without affecting users. 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version </a:t>
            </a:r>
            <a:r>
              <a:rPr lang="en-MY" sz="3200" dirty="0"/>
              <a:t>control system (git, Subversion, etc.) 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Don't </a:t>
            </a:r>
            <a:r>
              <a:rPr lang="en-MY" sz="3200" dirty="0"/>
              <a:t>display unfriendly errors directly to the </a:t>
            </a:r>
            <a:r>
              <a:rPr lang="en-MY" sz="3200" dirty="0" smtClean="0"/>
              <a:t>user.</a:t>
            </a:r>
          </a:p>
          <a:p>
            <a:endParaRPr lang="en-MY" sz="3200" dirty="0"/>
          </a:p>
          <a:p>
            <a:r>
              <a:rPr lang="en-MY" sz="3200" dirty="0"/>
              <a:t>   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77669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858488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>
                <a:solidFill>
                  <a:srgbClr val="FF0000"/>
                </a:solidFill>
              </a:rPr>
              <a:t>Interface and User </a:t>
            </a:r>
            <a:r>
              <a:rPr lang="en-MY" sz="3200" dirty="0" smtClean="0">
                <a:solidFill>
                  <a:srgbClr val="FF0000"/>
                </a:solidFill>
              </a:rPr>
              <a:t>Experience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Redirect </a:t>
            </a:r>
            <a:r>
              <a:rPr lang="en-MY" sz="3200" dirty="0"/>
              <a:t>after a POST if that POST was successful, to prevent a refresh from submitting again</a:t>
            </a:r>
            <a:r>
              <a:rPr lang="en-MY" sz="3200" dirty="0" smtClean="0"/>
              <a:t>.</a:t>
            </a: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Don't </a:t>
            </a:r>
            <a:r>
              <a:rPr lang="en-MY" sz="3200" dirty="0"/>
              <a:t>make </a:t>
            </a:r>
            <a:r>
              <a:rPr lang="en-MY" sz="3200" dirty="0" smtClean="0"/>
              <a:t>user ‘think</a:t>
            </a:r>
            <a:r>
              <a:rPr lang="en-MY" sz="3200" dirty="0" smtClean="0"/>
              <a:t>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hlinkClick r:id="rId2"/>
              </a:rPr>
              <a:t>https://99designs.com/blog/tips/7-unbreakable-laws-of-user-interface-design</a:t>
            </a:r>
            <a:r>
              <a:rPr lang="en-MY" sz="3200" dirty="0" smtClean="0">
                <a:hlinkClick r:id="rId2"/>
              </a:rPr>
              <a:t>/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>
                <a:hlinkClick r:id="rId3"/>
              </a:rPr>
              <a:t>https://</a:t>
            </a:r>
            <a:r>
              <a:rPr lang="en-MY" sz="3200" dirty="0" smtClean="0">
                <a:hlinkClick r:id="rId3"/>
              </a:rPr>
              <a:t>www.usability.gov/what-and-why/user-interface-design.html</a:t>
            </a:r>
            <a:endParaRPr lang="en-MY" sz="3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43927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90176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>
                <a:solidFill>
                  <a:srgbClr val="FF0000"/>
                </a:solidFill>
              </a:rPr>
              <a:t>Security</a:t>
            </a:r>
          </a:p>
          <a:p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i="1" dirty="0"/>
              <a:t>Open Web Application Security Project</a:t>
            </a:r>
            <a:r>
              <a:rPr lang="en-MY" sz="3200" dirty="0"/>
              <a:t> (</a:t>
            </a:r>
            <a:r>
              <a:rPr lang="en-MY" sz="3200" i="1" dirty="0"/>
              <a:t>OWASP</a:t>
            </a:r>
            <a:r>
              <a:rPr lang="en-MY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Avoid SQL  Injection. Never </a:t>
            </a:r>
            <a:r>
              <a:rPr lang="en-MY" sz="3200" dirty="0"/>
              <a:t>trust user </a:t>
            </a:r>
            <a:r>
              <a:rPr lang="en-MY" sz="3200" dirty="0" smtClean="0"/>
              <a:t>input</a:t>
            </a: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Hash </a:t>
            </a:r>
            <a:r>
              <a:rPr lang="en-MY" sz="3200" dirty="0"/>
              <a:t>passwords using salt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Enable </a:t>
            </a:r>
            <a:r>
              <a:rPr lang="en-MY" sz="3200" dirty="0"/>
              <a:t>HTTPS </a:t>
            </a:r>
            <a:r>
              <a:rPr lang="en-MY" sz="3200" dirty="0" smtClean="0"/>
              <a:t>- Let's </a:t>
            </a:r>
            <a:r>
              <a:rPr lang="en-MY" sz="3200" dirty="0"/>
              <a:t>Encrypt (or </a:t>
            </a:r>
            <a:r>
              <a:rPr lang="en-MY" sz="3200" dirty="0" smtClean="0"/>
              <a:t>others)</a:t>
            </a: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Prevent </a:t>
            </a:r>
            <a:r>
              <a:rPr lang="en-MY" sz="3200" dirty="0"/>
              <a:t>session hijacking.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Avoid </a:t>
            </a:r>
            <a:r>
              <a:rPr lang="en-MY" sz="3200" dirty="0"/>
              <a:t>cross site scripting (XSS).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Avoid </a:t>
            </a:r>
            <a:r>
              <a:rPr lang="en-MY" sz="3200" dirty="0"/>
              <a:t>cross site request forgeries (CSRF).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Avoid </a:t>
            </a:r>
            <a:r>
              <a:rPr lang="en-MY" sz="3200" dirty="0"/>
              <a:t>Clickjacking.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System - up </a:t>
            </a:r>
            <a:r>
              <a:rPr lang="en-MY" sz="3200" dirty="0"/>
              <a:t>to </a:t>
            </a:r>
            <a:r>
              <a:rPr lang="en-MY" sz="3200" dirty="0" smtClean="0"/>
              <a:t>date, latest patches.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Secure database connection</a:t>
            </a: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204136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0"/>
            <a:ext cx="9144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3600" dirty="0" err="1"/>
              <a:t>Kursus</a:t>
            </a:r>
            <a:r>
              <a:rPr lang="en-MY" sz="3600" dirty="0"/>
              <a:t> Web </a:t>
            </a:r>
            <a:r>
              <a:rPr lang="en-MY" sz="3600" dirty="0" smtClean="0"/>
              <a:t>Application With </a:t>
            </a:r>
            <a:r>
              <a:rPr lang="en-MY" sz="3600" dirty="0"/>
              <a:t>PHP </a:t>
            </a:r>
            <a:r>
              <a:rPr lang="en-MY" sz="3600" dirty="0" smtClean="0"/>
              <a:t>&amp; </a:t>
            </a:r>
            <a:r>
              <a:rPr lang="en-MY" sz="3600" dirty="0" smtClean="0"/>
              <a:t>MySQL</a:t>
            </a:r>
            <a:endParaRPr lang="en-MY" sz="3600" dirty="0"/>
          </a:p>
        </p:txBody>
      </p:sp>
      <p:sp>
        <p:nvSpPr>
          <p:cNvPr id="4" name="Rectangle 3"/>
          <p:cNvSpPr/>
          <p:nvPr/>
        </p:nvSpPr>
        <p:spPr>
          <a:xfrm>
            <a:off x="114298" y="1147019"/>
            <a:ext cx="90297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 smtClean="0"/>
              <a:t>Nama </a:t>
            </a:r>
            <a:r>
              <a:rPr lang="en-MY" sz="2800" dirty="0"/>
              <a:t>: Murad bin Isa</a:t>
            </a:r>
          </a:p>
          <a:p>
            <a:r>
              <a:rPr lang="en-MY" sz="2800" dirty="0" err="1"/>
              <a:t>Tarikh</a:t>
            </a:r>
            <a:r>
              <a:rPr lang="en-MY" sz="2800" dirty="0"/>
              <a:t> </a:t>
            </a:r>
            <a:r>
              <a:rPr lang="en-MY" sz="2800" dirty="0" err="1"/>
              <a:t>Lahir</a:t>
            </a:r>
            <a:r>
              <a:rPr lang="en-MY" sz="2800" dirty="0"/>
              <a:t> : 7 April 1970  </a:t>
            </a:r>
          </a:p>
          <a:p>
            <a:r>
              <a:rPr lang="en-MY" sz="2800" dirty="0" err="1"/>
              <a:t>Berasal</a:t>
            </a:r>
            <a:r>
              <a:rPr lang="en-MY" sz="2800" dirty="0"/>
              <a:t> </a:t>
            </a:r>
            <a:r>
              <a:rPr lang="en-MY" sz="2800" dirty="0" err="1"/>
              <a:t>dari</a:t>
            </a:r>
            <a:r>
              <a:rPr lang="en-MY" sz="2800" dirty="0"/>
              <a:t> : </a:t>
            </a:r>
            <a:r>
              <a:rPr lang="en-MY" sz="2800" dirty="0" err="1"/>
              <a:t>Bidor</a:t>
            </a:r>
            <a:r>
              <a:rPr lang="en-MY" sz="2800" dirty="0"/>
              <a:t>, Perak</a:t>
            </a:r>
          </a:p>
          <a:p>
            <a:r>
              <a:rPr lang="en-MY" sz="2800" dirty="0" err="1"/>
              <a:t>Pendidikan</a:t>
            </a:r>
            <a:r>
              <a:rPr lang="en-MY" sz="2800" dirty="0"/>
              <a:t> : </a:t>
            </a:r>
            <a:r>
              <a:rPr lang="en-MY" sz="2800" dirty="0" err="1"/>
              <a:t>Ijazah</a:t>
            </a:r>
            <a:r>
              <a:rPr lang="en-MY" sz="2800" dirty="0"/>
              <a:t> </a:t>
            </a:r>
            <a:r>
              <a:rPr lang="en-MY" sz="2800" dirty="0" err="1"/>
              <a:t>Sains</a:t>
            </a:r>
            <a:r>
              <a:rPr lang="en-MY" sz="2800" dirty="0"/>
              <a:t> </a:t>
            </a:r>
            <a:r>
              <a:rPr lang="en-MY" sz="2800" dirty="0" err="1"/>
              <a:t>Komputer</a:t>
            </a:r>
            <a:endParaRPr lang="en-MY" sz="2800" dirty="0"/>
          </a:p>
          <a:p>
            <a:r>
              <a:rPr lang="en-MY" sz="2800" dirty="0" err="1"/>
              <a:t>Pengalaman</a:t>
            </a:r>
            <a:r>
              <a:rPr lang="en-MY" sz="2800" dirty="0"/>
              <a:t> </a:t>
            </a:r>
            <a:r>
              <a:rPr lang="en-MY" sz="2800" dirty="0" err="1"/>
              <a:t>Kerja</a:t>
            </a:r>
            <a:r>
              <a:rPr lang="en-MY" sz="2800" dirty="0"/>
              <a:t> : </a:t>
            </a:r>
            <a:r>
              <a:rPr lang="en-MY" sz="2800" dirty="0" smtClean="0"/>
              <a:t>SPR </a:t>
            </a:r>
            <a:r>
              <a:rPr lang="en-MY" sz="2800" dirty="0"/>
              <a:t>- 1997, JUPEM Perak - 2002, KEKKWA - 2005, JPM - 2007, INSTUN - 2011 </a:t>
            </a:r>
          </a:p>
          <a:p>
            <a:r>
              <a:rPr lang="en-MY" sz="2800" dirty="0" err="1"/>
              <a:t>Jawatan</a:t>
            </a:r>
            <a:r>
              <a:rPr lang="en-MY" sz="2800" dirty="0"/>
              <a:t> : </a:t>
            </a:r>
            <a:r>
              <a:rPr lang="en-MY" sz="2800" dirty="0" err="1"/>
              <a:t>Ketua</a:t>
            </a:r>
            <a:r>
              <a:rPr lang="en-MY" sz="2800" dirty="0"/>
              <a:t> Program, Seksyen Perkhidmatan Teknikal dan Rangkaian, Bahagian Teknologi Maklumat, INSTUN</a:t>
            </a:r>
          </a:p>
          <a:p>
            <a:r>
              <a:rPr lang="en-MY" sz="2800" dirty="0" err="1"/>
              <a:t>Minat</a:t>
            </a:r>
            <a:r>
              <a:rPr lang="en-MY" sz="2800" dirty="0"/>
              <a:t> : </a:t>
            </a:r>
            <a:r>
              <a:rPr lang="en-MY" sz="2800" dirty="0" smtClean="0"/>
              <a:t>movie, </a:t>
            </a:r>
            <a:r>
              <a:rPr lang="en-MY" sz="2800" dirty="0" err="1" smtClean="0"/>
              <a:t>youtube</a:t>
            </a:r>
            <a:endParaRPr lang="en-MY" sz="2800" dirty="0"/>
          </a:p>
          <a:p>
            <a:r>
              <a:rPr lang="en-MY" sz="2800" dirty="0"/>
              <a:t>Email : muradochan@gmail.com, murad@instun.gov.my</a:t>
            </a:r>
          </a:p>
          <a:p>
            <a:r>
              <a:rPr lang="en-MY" sz="2800" dirty="0"/>
              <a:t>Tel : 0122639071 - </a:t>
            </a:r>
            <a:r>
              <a:rPr lang="en-MY" sz="2800" dirty="0" err="1"/>
              <a:t>whatsapp</a:t>
            </a:r>
            <a:r>
              <a:rPr lang="en-MY" sz="2800" dirty="0"/>
              <a:t> only</a:t>
            </a:r>
          </a:p>
          <a:p>
            <a:r>
              <a:rPr lang="en-MY" sz="2800" dirty="0"/>
              <a:t>Nota  : https://padlet.com/murado/</a:t>
            </a:r>
          </a:p>
        </p:txBody>
      </p:sp>
    </p:spTree>
    <p:extLst>
      <p:ext uri="{BB962C8B-B14F-4D97-AF65-F5344CB8AC3E}">
        <p14:creationId xmlns:p14="http://schemas.microsoft.com/office/powerpoint/2010/main" val="5801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015663"/>
            <a:ext cx="914400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3200" dirty="0">
                <a:solidFill>
                  <a:srgbClr val="FF0000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Optimize </a:t>
            </a:r>
            <a:r>
              <a:rPr lang="en-MY" sz="2800" dirty="0"/>
              <a:t>images - don't use a 20 KB image for a repeating background</a:t>
            </a:r>
            <a:r>
              <a:rPr lang="en-MY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Learn </a:t>
            </a:r>
            <a:r>
              <a:rPr lang="en-MY" sz="2800" dirty="0"/>
              <a:t>how to </a:t>
            </a:r>
            <a:r>
              <a:rPr lang="en-MY" sz="2800" dirty="0" err="1"/>
              <a:t>gzip</a:t>
            </a:r>
            <a:r>
              <a:rPr lang="en-MY" sz="2800" dirty="0"/>
              <a:t>/deflate content (deflate is better</a:t>
            </a:r>
            <a:r>
              <a:rPr lang="en-MY" sz="28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Make </a:t>
            </a:r>
            <a:r>
              <a:rPr lang="en-MY" sz="2800" dirty="0"/>
              <a:t>sure there’s a favicon.ico file in the root of the site, i.e. /favicon.ico. Browsers will automatically request it, even if the icon isn’t mentioned in the HTML at all. If you don’t have a /favicon.ico, this will result in a lot of 404s, draining your server’s bandwidth.</a:t>
            </a:r>
          </a:p>
        </p:txBody>
      </p:sp>
    </p:spTree>
    <p:extLst>
      <p:ext uri="{BB962C8B-B14F-4D97-AF65-F5344CB8AC3E}">
        <p14:creationId xmlns:p14="http://schemas.microsoft.com/office/powerpoint/2010/main" val="32350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875" y="1500188"/>
            <a:ext cx="90011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SEO (Search Engine Optimization)</a:t>
            </a:r>
          </a:p>
          <a:p>
            <a:endParaRPr lang="en-MY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4000" dirty="0"/>
              <a:t>    Use "search engine friendly" </a:t>
            </a:r>
            <a:r>
              <a:rPr lang="en-MY" sz="4000" dirty="0" smtClean="0"/>
              <a:t>URL</a:t>
            </a:r>
            <a:endParaRPr lang="en-MY" sz="4000" dirty="0" smtClean="0">
              <a:solidFill>
                <a:srgbClr val="0070C0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MY" sz="4000" dirty="0" smtClean="0">
                <a:solidFill>
                  <a:srgbClr val="0070C0"/>
                </a:solidFill>
              </a:rPr>
              <a:t>example.com/pages/45-article-title</a:t>
            </a:r>
            <a:r>
              <a:rPr lang="en-MY" sz="4000" dirty="0" smtClean="0"/>
              <a:t> 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MY" sz="4000" dirty="0" smtClean="0">
                <a:solidFill>
                  <a:srgbClr val="FF0000"/>
                </a:solidFill>
              </a:rPr>
              <a:t>example.com/</a:t>
            </a:r>
            <a:r>
              <a:rPr lang="en-MY" sz="4000" dirty="0" err="1" smtClean="0">
                <a:solidFill>
                  <a:srgbClr val="FF0000"/>
                </a:solidFill>
              </a:rPr>
              <a:t>index.php?page</a:t>
            </a:r>
            <a:r>
              <a:rPr lang="en-MY" sz="4000" dirty="0" smtClean="0">
                <a:solidFill>
                  <a:srgbClr val="FF0000"/>
                </a:solidFill>
              </a:rPr>
              <a:t>=45</a:t>
            </a:r>
          </a:p>
          <a:p>
            <a:endParaRPr lang="en-MY" sz="4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4000" dirty="0" smtClean="0"/>
              <a:t>Do not </a:t>
            </a:r>
            <a:r>
              <a:rPr lang="en-MY" sz="4000" dirty="0"/>
              <a:t>use links -</a:t>
            </a:r>
            <a:r>
              <a:rPr lang="en-MY" sz="4000" dirty="0" smtClean="0"/>
              <a:t> “</a:t>
            </a:r>
            <a:r>
              <a:rPr lang="en-MY" sz="4000" dirty="0" smtClean="0">
                <a:solidFill>
                  <a:srgbClr val="FF0000"/>
                </a:solidFill>
              </a:rPr>
              <a:t>click here</a:t>
            </a:r>
            <a:r>
              <a:rPr lang="en-MY" sz="4000" dirty="0" smtClean="0"/>
              <a:t>”. </a:t>
            </a:r>
          </a:p>
        </p:txBody>
      </p:sp>
    </p:spTree>
    <p:extLst>
      <p:ext uri="{BB962C8B-B14F-4D97-AF65-F5344CB8AC3E}">
        <p14:creationId xmlns:p14="http://schemas.microsoft.com/office/powerpoint/2010/main" val="11948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900113"/>
            <a:ext cx="91440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Technology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4000" dirty="0"/>
              <a:t> </a:t>
            </a:r>
            <a:r>
              <a:rPr lang="en-MY" sz="4000" dirty="0" smtClean="0"/>
              <a:t>Understand HTTP, GET</a:t>
            </a:r>
            <a:r>
              <a:rPr lang="en-MY" sz="4000" dirty="0"/>
              <a:t>, POST, sessions, cookies, </a:t>
            </a:r>
            <a:r>
              <a:rPr lang="en-MY" sz="4000" dirty="0" smtClean="0"/>
              <a:t>stateless</a:t>
            </a:r>
          </a:p>
          <a:p>
            <a:endParaRPr lang="en-MY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4000" dirty="0"/>
              <a:t> </a:t>
            </a:r>
            <a:r>
              <a:rPr lang="en-MY" sz="4000" dirty="0" smtClean="0"/>
              <a:t>JavaScript </a:t>
            </a:r>
            <a:r>
              <a:rPr lang="en-MY" sz="4000" dirty="0"/>
              <a:t>frameworks </a:t>
            </a:r>
            <a:r>
              <a:rPr lang="en-MY" sz="4000" dirty="0" smtClean="0"/>
              <a:t>(jQuery</a:t>
            </a:r>
            <a:r>
              <a:rPr lang="en-MY" sz="4000" dirty="0"/>
              <a:t>, </a:t>
            </a:r>
            <a:r>
              <a:rPr lang="en-MY" sz="4000" dirty="0" err="1"/>
              <a:t>MooTools</a:t>
            </a:r>
            <a:r>
              <a:rPr lang="en-MY" sz="4000" dirty="0"/>
              <a:t>, Prototype, Dojo or YUI 3</a:t>
            </a:r>
            <a:r>
              <a:rPr lang="en-MY" sz="40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4000" dirty="0" smtClean="0"/>
              <a:t>Don't </a:t>
            </a:r>
            <a:r>
              <a:rPr lang="en-MY" sz="4000" dirty="0"/>
              <a:t>reinvent the wheel. </a:t>
            </a:r>
            <a:endParaRPr lang="en-MY" sz="4000" dirty="0" smtClean="0"/>
          </a:p>
        </p:txBody>
      </p:sp>
    </p:spTree>
    <p:extLst>
      <p:ext uri="{BB962C8B-B14F-4D97-AF65-F5344CB8AC3E}">
        <p14:creationId xmlns:p14="http://schemas.microsoft.com/office/powerpoint/2010/main" val="10483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772767"/>
            <a:ext cx="914399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2800" dirty="0">
                <a:solidFill>
                  <a:srgbClr val="FF0000"/>
                </a:solidFill>
              </a:rPr>
              <a:t>Bug fixing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Understand you'll spend </a:t>
            </a:r>
            <a:r>
              <a:rPr lang="en-MY" sz="2800" dirty="0"/>
              <a:t>20% of your time coding and 80% of it maintaining, so code accordingly.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good </a:t>
            </a:r>
            <a:r>
              <a:rPr lang="en-MY" sz="2800" dirty="0"/>
              <a:t>error reporting solution</a:t>
            </a:r>
            <a:r>
              <a:rPr lang="en-MY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Have </a:t>
            </a:r>
            <a:r>
              <a:rPr lang="en-MY" sz="2800" dirty="0"/>
              <a:t>a system for people to contact you with suggestions and criticisms</a:t>
            </a:r>
            <a:r>
              <a:rPr lang="en-MY" sz="28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err="1" smtClean="0"/>
              <a:t>Documention</a:t>
            </a:r>
            <a:r>
              <a:rPr lang="en-MY" sz="2800" dirty="0" smtClean="0"/>
              <a:t> -  for </a:t>
            </a:r>
            <a:r>
              <a:rPr lang="en-MY" sz="2800" dirty="0"/>
              <a:t>future support staff and people performing maintenance.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Data backups</a:t>
            </a:r>
            <a:endParaRPr lang="en-MY" sz="2800" dirty="0"/>
          </a:p>
        </p:txBody>
      </p:sp>
    </p:spTree>
    <p:extLst>
      <p:ext uri="{BB962C8B-B14F-4D97-AF65-F5344CB8AC3E}">
        <p14:creationId xmlns:p14="http://schemas.microsoft.com/office/powerpoint/2010/main" val="172656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2261"/>
            <a:ext cx="9144000" cy="3837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1500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3000" b="1" dirty="0"/>
              <a:t>Membina Aplikasi Web dan Web Services mengunakan PHP dan MySQL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141730" y="4589998"/>
            <a:ext cx="0" cy="4320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583147" y="4572327"/>
            <a:ext cx="0" cy="44972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7002270" y="4589998"/>
            <a:ext cx="0" cy="43204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0038" y="5022046"/>
            <a:ext cx="21886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Chrome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 smtClean="0"/>
              <a:t>Firefox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 smtClean="0"/>
              <a:t>PC, smart phone, Laptop</a:t>
            </a:r>
            <a:endParaRPr lang="ms-MY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22667" y="5062824"/>
            <a:ext cx="2978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XAMPP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HTML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CSS / BOOTSTRAP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PHP / </a:t>
            </a:r>
            <a:r>
              <a:rPr lang="en-US" sz="2000" b="1" dirty="0" err="1"/>
              <a:t>CakePHP</a:t>
            </a:r>
            <a:endParaRPr lang="ms-MY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92468" y="5022046"/>
            <a:ext cx="26515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MySQL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/>
              <a:t>SQL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000" b="1" dirty="0" err="1"/>
              <a:t>PHPMyAdmin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78773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26479"/>
            <a:ext cx="9143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3000" b="1" dirty="0"/>
              <a:t>Membina Aplikasi Web dan Web Services mengunakan PHP dan MySQL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5915" y="1657350"/>
            <a:ext cx="2613459" cy="268975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ms-MY" sz="135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81" b="19877"/>
          <a:stretch/>
        </p:blipFill>
        <p:spPr bwMode="auto">
          <a:xfrm>
            <a:off x="25667" y="1658094"/>
            <a:ext cx="2191215" cy="1344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675" y="1657350"/>
            <a:ext cx="2230325" cy="22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Image result for apache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26695" r="17563" b="27349"/>
          <a:stretch/>
        </p:blipFill>
        <p:spPr bwMode="auto">
          <a:xfrm>
            <a:off x="4018400" y="1869363"/>
            <a:ext cx="1960156" cy="1058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AutoShape 7" descr="Image result for php"/>
          <p:cNvSpPr>
            <a:spLocks noChangeAspect="1" noChangeArrowheads="1"/>
          </p:cNvSpPr>
          <p:nvPr/>
        </p:nvSpPr>
        <p:spPr bwMode="auto">
          <a:xfrm>
            <a:off x="1259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ms-MY" sz="1350"/>
          </a:p>
        </p:txBody>
      </p:sp>
      <p:pic>
        <p:nvPicPr>
          <p:cNvPr id="1033" name="Picture 9" descr="Related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2" t="25000" r="8623" b="27307"/>
          <a:stretch/>
        </p:blipFill>
        <p:spPr bwMode="auto">
          <a:xfrm>
            <a:off x="4025170" y="3042254"/>
            <a:ext cx="1960156" cy="1136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8" name="Straight Arrow Connector 7"/>
          <p:cNvCxnSpPr/>
          <p:nvPr/>
        </p:nvCxnSpPr>
        <p:spPr>
          <a:xfrm>
            <a:off x="2216882" y="2368451"/>
            <a:ext cx="1599033" cy="303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634763" y="3827208"/>
            <a:ext cx="1150799" cy="80345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89343" y="2042329"/>
            <a:ext cx="10956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request</a:t>
            </a:r>
            <a:endParaRPr lang="ms-MY" sz="1350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459727" y="2398814"/>
            <a:ext cx="453948" cy="1244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1045" y="3808131"/>
            <a:ext cx="2443718" cy="29590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HTML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PDF</a:t>
            </a:r>
            <a:endParaRPr lang="en-US" sz="3600" dirty="0">
              <a:solidFill>
                <a:schemeClr val="tx1"/>
              </a:solidFill>
            </a:endParaRP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TEXT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JSON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XML</a:t>
            </a:r>
            <a:endParaRPr lang="ms-MY" sz="36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96212" y="3110327"/>
            <a:ext cx="13627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respond</a:t>
            </a:r>
            <a:endParaRPr lang="ms-MY" sz="1350" b="1" dirty="0"/>
          </a:p>
        </p:txBody>
      </p:sp>
      <p:cxnSp>
        <p:nvCxnSpPr>
          <p:cNvPr id="29" name="Straight Arrow Connector 28"/>
          <p:cNvCxnSpPr>
            <a:endCxn id="2" idx="3"/>
          </p:cNvCxnSpPr>
          <p:nvPr/>
        </p:nvCxnSpPr>
        <p:spPr>
          <a:xfrm flipH="1" flipV="1">
            <a:off x="6429374" y="3002227"/>
            <a:ext cx="484301" cy="2694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913675" y="4025148"/>
            <a:ext cx="2230324" cy="453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 err="1" smtClean="0">
                <a:solidFill>
                  <a:schemeClr val="tx1"/>
                </a:solidFill>
              </a:rPr>
              <a:t>MariaDB</a:t>
            </a:r>
            <a:endParaRPr lang="en-MY" sz="24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13676" y="5167415"/>
            <a:ext cx="2230324" cy="433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 smtClean="0">
                <a:solidFill>
                  <a:schemeClr val="tx1"/>
                </a:solidFill>
              </a:rPr>
              <a:t>MSSQL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913676" y="4576449"/>
            <a:ext cx="2230324" cy="46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400" dirty="0" smtClean="0">
                <a:solidFill>
                  <a:schemeClr val="tx1"/>
                </a:solidFill>
              </a:rPr>
              <a:t>PostgreSQL</a:t>
            </a:r>
          </a:p>
        </p:txBody>
      </p:sp>
    </p:spTree>
    <p:extLst>
      <p:ext uri="{BB962C8B-B14F-4D97-AF65-F5344CB8AC3E}">
        <p14:creationId xmlns:p14="http://schemas.microsoft.com/office/powerpoint/2010/main" val="272356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html"/>
          <p:cNvSpPr>
            <a:spLocks noChangeAspect="1" noChangeArrowheads="1"/>
          </p:cNvSpPr>
          <p:nvPr/>
        </p:nvSpPr>
        <p:spPr bwMode="auto">
          <a:xfrm>
            <a:off x="96683" y="670291"/>
            <a:ext cx="307212" cy="3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MY" sz="1350"/>
          </a:p>
        </p:txBody>
      </p:sp>
      <p:sp>
        <p:nvSpPr>
          <p:cNvPr id="16" name="Rectangle 15"/>
          <p:cNvSpPr/>
          <p:nvPr/>
        </p:nvSpPr>
        <p:spPr>
          <a:xfrm>
            <a:off x="96683" y="1123935"/>
            <a:ext cx="9081140" cy="52014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ms-MY" sz="4400" b="1" dirty="0" smtClean="0"/>
              <a:t>Server Fizikal </a:t>
            </a:r>
            <a:endParaRPr lang="ms-MY" sz="4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ms-MY" sz="4400" b="1" dirty="0" smtClean="0"/>
              <a:t>Server </a:t>
            </a:r>
            <a:r>
              <a:rPr lang="ms-MY" sz="4400" b="1" dirty="0" err="1" smtClean="0"/>
              <a:t>Virtual</a:t>
            </a:r>
            <a:endParaRPr lang="ms-MY" sz="4400" b="1" dirty="0"/>
          </a:p>
          <a:p>
            <a:r>
              <a:rPr lang="ms-MY" sz="2400" b="1" dirty="0" smtClean="0"/>
              <a:t>       (</a:t>
            </a:r>
            <a:r>
              <a:rPr lang="ms-MY" sz="2400" b="1" dirty="0" err="1" smtClean="0"/>
              <a:t>Vmware</a:t>
            </a:r>
            <a:r>
              <a:rPr lang="ms-MY" sz="2400" b="1" dirty="0" smtClean="0"/>
              <a:t>, </a:t>
            </a:r>
            <a:r>
              <a:rPr lang="ms-MY" sz="2400" b="1" dirty="0" err="1" smtClean="0"/>
              <a:t>Hyper</a:t>
            </a:r>
            <a:r>
              <a:rPr lang="ms-MY" sz="2400" b="1" dirty="0" smtClean="0"/>
              <a:t>-V, </a:t>
            </a:r>
            <a:r>
              <a:rPr lang="ms-MY" sz="2400" b="1" dirty="0" err="1" smtClean="0"/>
              <a:t>Virtualbox</a:t>
            </a:r>
            <a:r>
              <a:rPr lang="ms-MY" sz="2400" b="1" dirty="0" smtClean="0"/>
              <a:t>,..)</a:t>
            </a:r>
          </a:p>
          <a:p>
            <a:pPr marL="557213" indent="-557213">
              <a:buFont typeface="Arial" panose="020B0604020202020204" pitchFamily="34" charset="0"/>
              <a:buChar char="•"/>
            </a:pPr>
            <a:endParaRPr lang="ms-MY" sz="4400" b="1" dirty="0"/>
          </a:p>
          <a:p>
            <a:pPr marL="557213" indent="-557213">
              <a:buFont typeface="Arial" panose="020B0604020202020204" pitchFamily="34" charset="0"/>
              <a:buChar char="•"/>
            </a:pPr>
            <a:r>
              <a:rPr lang="ms-MY" sz="4400" b="1" dirty="0" err="1"/>
              <a:t>Processor</a:t>
            </a:r>
            <a:r>
              <a:rPr lang="ms-MY" sz="4400" b="1" dirty="0"/>
              <a:t> </a:t>
            </a:r>
          </a:p>
          <a:p>
            <a:pPr marL="557213" indent="-557213">
              <a:buFont typeface="Arial" panose="020B0604020202020204" pitchFamily="34" charset="0"/>
              <a:buChar char="•"/>
            </a:pPr>
            <a:r>
              <a:rPr lang="ms-MY" sz="4400" b="1" dirty="0" err="1"/>
              <a:t>Memory</a:t>
            </a:r>
            <a:r>
              <a:rPr lang="ms-MY" sz="4400" b="1" dirty="0"/>
              <a:t> </a:t>
            </a:r>
          </a:p>
          <a:p>
            <a:pPr marL="557213" indent="-557213">
              <a:buFont typeface="Arial" panose="020B0604020202020204" pitchFamily="34" charset="0"/>
              <a:buChar char="•"/>
            </a:pPr>
            <a:r>
              <a:rPr lang="ms-MY" sz="4400" b="1" dirty="0"/>
              <a:t>Hard </a:t>
            </a:r>
            <a:r>
              <a:rPr lang="ms-MY" sz="4400" b="1" dirty="0" err="1"/>
              <a:t>Disk</a:t>
            </a:r>
            <a:r>
              <a:rPr lang="ms-MY" sz="4400" b="1" dirty="0"/>
              <a:t> </a:t>
            </a:r>
          </a:p>
          <a:p>
            <a:pPr marL="557213" indent="-557213">
              <a:buFont typeface="Arial" panose="020B0604020202020204" pitchFamily="34" charset="0"/>
              <a:buChar char="•"/>
            </a:pPr>
            <a:r>
              <a:rPr lang="ms-MY" sz="4400" b="1" dirty="0" err="1" smtClean="0"/>
              <a:t>Network</a:t>
            </a:r>
            <a:endParaRPr lang="ms-MY" sz="44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26" y="3428296"/>
            <a:ext cx="4153764" cy="231838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226" y="1363267"/>
            <a:ext cx="4153764" cy="1825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27175" y="-20335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0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html"/>
          <p:cNvSpPr>
            <a:spLocks noChangeAspect="1" noChangeArrowheads="1"/>
          </p:cNvSpPr>
          <p:nvPr/>
        </p:nvSpPr>
        <p:spPr bwMode="auto">
          <a:xfrm>
            <a:off x="96683" y="670291"/>
            <a:ext cx="307212" cy="3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MY" sz="1350"/>
          </a:p>
        </p:txBody>
      </p:sp>
      <p:sp>
        <p:nvSpPr>
          <p:cNvPr id="16" name="Rectangle 15"/>
          <p:cNvSpPr/>
          <p:nvPr/>
        </p:nvSpPr>
        <p:spPr>
          <a:xfrm>
            <a:off x="96683" y="1378177"/>
            <a:ext cx="9027321" cy="36009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ms-MY" sz="4000" b="1" dirty="0" err="1" smtClean="0">
                <a:solidFill>
                  <a:srgbClr val="FF0000"/>
                </a:solidFill>
              </a:rPr>
              <a:t>Operating</a:t>
            </a:r>
            <a:r>
              <a:rPr lang="ms-MY" sz="4000" b="1" dirty="0" smtClean="0">
                <a:solidFill>
                  <a:srgbClr val="FF0000"/>
                </a:solidFill>
              </a:rPr>
              <a:t> </a:t>
            </a:r>
            <a:r>
              <a:rPr lang="ms-MY" sz="4000" b="1" dirty="0" err="1" smtClean="0">
                <a:solidFill>
                  <a:srgbClr val="FF0000"/>
                </a:solidFill>
              </a:rPr>
              <a:t>System</a:t>
            </a:r>
            <a:r>
              <a:rPr lang="ms-MY" sz="4000" b="1" dirty="0" smtClean="0">
                <a:solidFill>
                  <a:srgbClr val="FF0000"/>
                </a:solidFill>
              </a:rPr>
              <a:t> </a:t>
            </a:r>
            <a:endParaRPr lang="ms-MY" sz="4000" b="1" dirty="0">
              <a:solidFill>
                <a:srgbClr val="FF0000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s-MY" sz="4000" b="1" dirty="0" smtClean="0"/>
              <a:t>Linux (</a:t>
            </a:r>
            <a:r>
              <a:rPr lang="ms-MY" sz="4000" b="1" dirty="0" err="1" smtClean="0"/>
              <a:t>Ubuntu</a:t>
            </a:r>
            <a:r>
              <a:rPr lang="ms-MY" sz="4000" b="1" dirty="0" smtClean="0"/>
              <a:t>, </a:t>
            </a:r>
            <a:r>
              <a:rPr lang="ms-MY" sz="4000" b="1" dirty="0" err="1" smtClean="0"/>
              <a:t>CentOS</a:t>
            </a:r>
            <a:r>
              <a:rPr lang="ms-MY" sz="4000" b="1" dirty="0" smtClean="0"/>
              <a:t>, ..)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s-MY" sz="4000" b="1" dirty="0" smtClean="0"/>
              <a:t>BSD (</a:t>
            </a:r>
            <a:r>
              <a:rPr lang="ms-MY" sz="4000" b="1" dirty="0" err="1" smtClean="0"/>
              <a:t>FreeBSD</a:t>
            </a:r>
            <a:r>
              <a:rPr lang="ms-MY" sz="4000" b="1" dirty="0" smtClean="0"/>
              <a:t>, </a:t>
            </a:r>
            <a:r>
              <a:rPr lang="ms-MY" sz="4000" b="1" dirty="0" err="1" smtClean="0"/>
              <a:t>NetBSD</a:t>
            </a:r>
            <a:r>
              <a:rPr lang="ms-MY" sz="4000" b="1" dirty="0" smtClean="0"/>
              <a:t>, </a:t>
            </a:r>
            <a:r>
              <a:rPr lang="ms-MY" sz="4000" b="1" dirty="0" err="1" smtClean="0"/>
              <a:t>OpenBSD</a:t>
            </a:r>
            <a:r>
              <a:rPr lang="ms-MY" sz="4000" b="1" dirty="0" smtClean="0"/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ms-MY" sz="3200" b="1" dirty="0"/>
              <a:t>MS </a:t>
            </a:r>
            <a:r>
              <a:rPr lang="ms-MY" sz="3200" b="1" dirty="0" err="1" smtClean="0"/>
              <a:t>Window</a:t>
            </a:r>
            <a:endParaRPr lang="ms-MY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-27175" y="-20335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7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html"/>
          <p:cNvSpPr>
            <a:spLocks noChangeAspect="1" noChangeArrowheads="1"/>
          </p:cNvSpPr>
          <p:nvPr/>
        </p:nvSpPr>
        <p:spPr bwMode="auto">
          <a:xfrm>
            <a:off x="96683" y="670291"/>
            <a:ext cx="307212" cy="307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MY" sz="1350"/>
          </a:p>
        </p:txBody>
      </p:sp>
      <p:sp>
        <p:nvSpPr>
          <p:cNvPr id="16" name="Rectangle 15"/>
          <p:cNvSpPr/>
          <p:nvPr/>
        </p:nvSpPr>
        <p:spPr>
          <a:xfrm>
            <a:off x="0" y="1092725"/>
            <a:ext cx="9081140" cy="59093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ms-MY" sz="4400" b="1" dirty="0" err="1" smtClean="0">
                <a:solidFill>
                  <a:srgbClr val="FF0000"/>
                </a:solidFill>
              </a:rPr>
              <a:t>Web</a:t>
            </a:r>
            <a:r>
              <a:rPr lang="ms-MY" sz="4400" b="1" dirty="0" smtClean="0">
                <a:solidFill>
                  <a:srgbClr val="FF0000"/>
                </a:solidFill>
              </a:rPr>
              <a:t> Server</a:t>
            </a:r>
          </a:p>
          <a:p>
            <a:r>
              <a:rPr lang="ms-MY" sz="4400" b="1" dirty="0" smtClean="0">
                <a:solidFill>
                  <a:srgbClr val="FF0000"/>
                </a:solidFill>
              </a:rPr>
              <a:t> </a:t>
            </a:r>
            <a:r>
              <a:rPr lang="ms-MY" sz="4400" b="1" dirty="0" smtClean="0"/>
              <a:t> </a:t>
            </a:r>
            <a:endParaRPr lang="en-US" sz="4400" b="1" dirty="0" smtClean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 smtClean="0"/>
              <a:t>Apache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 smtClean="0"/>
              <a:t>NGINX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smtClean="0"/>
              <a:t>IIS</a:t>
            </a:r>
          </a:p>
          <a:p>
            <a:endParaRPr lang="en-US" sz="4400" b="1" dirty="0" smtClean="0"/>
          </a:p>
          <a:p>
            <a:pPr>
              <a:lnSpc>
                <a:spcPct val="150000"/>
              </a:lnSpc>
            </a:pPr>
            <a:r>
              <a:rPr lang="en-US" sz="4400" b="1" dirty="0" smtClean="0"/>
              <a:t>*Configuration</a:t>
            </a: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37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885826"/>
            <a:ext cx="9144000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Programming</a:t>
            </a:r>
            <a:r>
              <a:rPr lang="en-US" sz="3600" dirty="0" smtClean="0"/>
              <a:t> </a:t>
            </a:r>
          </a:p>
          <a:p>
            <a:endParaRPr lang="en-US" sz="3600" dirty="0" smtClean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</a:rPr>
              <a:t>PHP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Java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err="1" smtClean="0"/>
              <a:t>Javascript</a:t>
            </a:r>
            <a:endParaRPr lang="en-US" sz="3600" dirty="0" smtClean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000" dirty="0" smtClean="0"/>
              <a:t>Python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Ruby on Rails</a:t>
            </a:r>
          </a:p>
          <a:p>
            <a:endParaRPr lang="en-US" sz="3600" dirty="0" smtClean="0"/>
          </a:p>
          <a:p>
            <a:r>
              <a:rPr lang="en-US" sz="3600" dirty="0" smtClean="0"/>
              <a:t>*</a:t>
            </a:r>
            <a:r>
              <a:rPr lang="en-US" sz="3600" dirty="0" smtClean="0">
                <a:solidFill>
                  <a:srgbClr val="FF0000"/>
                </a:solidFill>
              </a:rPr>
              <a:t>framework</a:t>
            </a:r>
            <a:r>
              <a:rPr lang="en-US" sz="3600" dirty="0" smtClean="0"/>
              <a:t> </a:t>
            </a:r>
          </a:p>
          <a:p>
            <a:r>
              <a:rPr lang="en-US" sz="3600" dirty="0" smtClean="0"/>
              <a:t>*Configuration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28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000" dirty="0" err="1"/>
              <a:t>Kursus</a:t>
            </a:r>
            <a:r>
              <a:rPr lang="en-MY" sz="2000" dirty="0"/>
              <a:t> Web </a:t>
            </a:r>
            <a:r>
              <a:rPr lang="en-MY" sz="2000" dirty="0" smtClean="0"/>
              <a:t>Application With </a:t>
            </a:r>
            <a:r>
              <a:rPr lang="en-MY" sz="2000" dirty="0"/>
              <a:t>PHP </a:t>
            </a:r>
            <a:r>
              <a:rPr lang="en-MY" sz="2000" dirty="0" smtClean="0"/>
              <a:t>&amp; MySQL</a:t>
            </a:r>
            <a:endParaRPr lang="en-MY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078" t="17383" r="33637" b="5664"/>
          <a:stretch/>
        </p:blipFill>
        <p:spPr>
          <a:xfrm>
            <a:off x="0" y="430278"/>
            <a:ext cx="7200900" cy="64277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29475" y="787450"/>
            <a:ext cx="194310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2000" dirty="0" smtClean="0"/>
              <a:t>OS, MS window, Linux Ubuntu, XAMPP, MySQL, </a:t>
            </a:r>
            <a:r>
              <a:rPr lang="en-MY" sz="2000" dirty="0" err="1" smtClean="0"/>
              <a:t>MariaDB</a:t>
            </a:r>
            <a:r>
              <a:rPr lang="en-MY" sz="2000" dirty="0" smtClean="0"/>
              <a:t>, </a:t>
            </a:r>
            <a:r>
              <a:rPr lang="en-MY" sz="2000" dirty="0" err="1" smtClean="0"/>
              <a:t>phpmyadmin</a:t>
            </a:r>
            <a:r>
              <a:rPr lang="en-MY" sz="2000" dirty="0" smtClean="0"/>
              <a:t>, user, PK, FK, index, DB design, </a:t>
            </a:r>
          </a:p>
          <a:p>
            <a:r>
              <a:rPr lang="en-MY" sz="2000" dirty="0" smtClean="0"/>
              <a:t>SQL, PHP, Apache, </a:t>
            </a:r>
          </a:p>
          <a:p>
            <a:r>
              <a:rPr lang="en-MY" sz="2000" dirty="0" smtClean="0"/>
              <a:t>Security, curl, </a:t>
            </a:r>
            <a:r>
              <a:rPr lang="en-MY" sz="2000" dirty="0" err="1" smtClean="0"/>
              <a:t>nmap</a:t>
            </a:r>
            <a:r>
              <a:rPr lang="en-MY" sz="2000" dirty="0" smtClean="0"/>
              <a:t>, </a:t>
            </a:r>
            <a:r>
              <a:rPr lang="en-MY" sz="2000" dirty="0" err="1" smtClean="0"/>
              <a:t>nikto</a:t>
            </a:r>
            <a:r>
              <a:rPr lang="en-MY" sz="2000" dirty="0" smtClean="0"/>
              <a:t>, SQL Injection, XSS, login, session, insert, update, delete, select,  JSON, REST, web service, PDF, upload, video,</a:t>
            </a:r>
            <a:endParaRPr lang="en-MY" sz="2000" dirty="0"/>
          </a:p>
        </p:txBody>
      </p:sp>
    </p:spTree>
    <p:extLst>
      <p:ext uri="{BB962C8B-B14F-4D97-AF65-F5344CB8AC3E}">
        <p14:creationId xmlns:p14="http://schemas.microsoft.com/office/powerpoint/2010/main" val="101089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314" y="856357"/>
            <a:ext cx="897255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Database</a:t>
            </a:r>
          </a:p>
          <a:p>
            <a:r>
              <a:rPr lang="en-US" sz="4400" dirty="0" smtClean="0"/>
              <a:t> 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FF0000"/>
                </a:solidFill>
              </a:rPr>
              <a:t>MySQL, </a:t>
            </a:r>
            <a:r>
              <a:rPr lang="en-US" sz="4400" dirty="0" err="1" smtClean="0">
                <a:solidFill>
                  <a:srgbClr val="FF0000"/>
                </a:solidFill>
              </a:rPr>
              <a:t>MariaDB</a:t>
            </a:r>
            <a:endParaRPr lang="en-US" sz="4400" dirty="0" smtClean="0">
              <a:solidFill>
                <a:srgbClr val="FF0000"/>
              </a:solidFill>
            </a:endParaRP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dirty="0" smtClean="0"/>
              <a:t>PostgreSQL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dirty="0" smtClean="0"/>
              <a:t>MSSQL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400" dirty="0" smtClean="0"/>
              <a:t>Oracle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4400" dirty="0" smtClean="0"/>
          </a:p>
          <a:p>
            <a:r>
              <a:rPr lang="en-US" sz="4400" dirty="0" smtClean="0"/>
              <a:t>*with Configuration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314" y="856357"/>
            <a:ext cx="897255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Database</a:t>
            </a:r>
          </a:p>
          <a:p>
            <a:pPr marL="357188" indent="-357188">
              <a:buFont typeface="Arial" panose="020B0604020202020204" pitchFamily="34" charset="0"/>
              <a:buChar char="•"/>
            </a:pPr>
            <a:r>
              <a:rPr lang="en-US" sz="3600" dirty="0" smtClean="0"/>
              <a:t> User authentication, authorization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Database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Table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Column type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Null, not null, default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Primary key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Foreign key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Indexing, unique,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3600" dirty="0" smtClean="0"/>
              <a:t>Auto increment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5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23" t="8799" r="3672" b="11117"/>
          <a:stretch/>
        </p:blipFill>
        <p:spPr>
          <a:xfrm>
            <a:off x="10577" y="1541206"/>
            <a:ext cx="9119698" cy="41880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SECURITY &amp; PERFORMANCE</a:t>
            </a:r>
            <a:endParaRPr lang="en-MY" sz="4000" b="1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750593" y="4086225"/>
            <a:ext cx="1" cy="6643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143249" y="4767682"/>
            <a:ext cx="3214687" cy="19573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NGINX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APACHE</a:t>
            </a:r>
          </a:p>
          <a:p>
            <a:pPr marL="214313" indent="-214313" algn="ctr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tx1"/>
                </a:solidFill>
              </a:rPr>
              <a:t>PORT 80, 443</a:t>
            </a:r>
          </a:p>
        </p:txBody>
      </p:sp>
      <p:sp>
        <p:nvSpPr>
          <p:cNvPr id="8" name="Rectangle 7"/>
          <p:cNvSpPr/>
          <p:nvPr/>
        </p:nvSpPr>
        <p:spPr>
          <a:xfrm>
            <a:off x="1" y="707887"/>
            <a:ext cx="9143999" cy="8162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REVERSE WEB PROXY</a:t>
            </a:r>
          </a:p>
        </p:txBody>
      </p:sp>
    </p:spTree>
    <p:extLst>
      <p:ext uri="{BB962C8B-B14F-4D97-AF65-F5344CB8AC3E}">
        <p14:creationId xmlns:p14="http://schemas.microsoft.com/office/powerpoint/2010/main" val="25268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179" y="1185863"/>
            <a:ext cx="9144000" cy="24994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Network (LAN, DMZ, WAN, firewall, IPS, …)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smtClean="0"/>
              <a:t>High Availability (HA) – web server, DB Server</a:t>
            </a:r>
          </a:p>
          <a:p>
            <a:pPr marL="428625" indent="-42862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Backup – script, </a:t>
            </a:r>
            <a:r>
              <a:rPr lang="en-US" sz="3600" dirty="0" smtClean="0"/>
              <a:t>data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51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000" b="1" dirty="0" smtClean="0">
                <a:solidFill>
                  <a:srgbClr val="FF0000"/>
                </a:solidFill>
              </a:rPr>
              <a:t>PERFORMANCE &amp; SECURITY</a:t>
            </a:r>
            <a:endParaRPr lang="en-MY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58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086" y="-8957"/>
            <a:ext cx="91269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Web Browser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5903893"/>
            <a:ext cx="91439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800" dirty="0">
                <a:hlinkClick r:id="rId2"/>
              </a:rPr>
              <a:t>https://pixelprivacy.com/resources/secure-private-browser</a:t>
            </a:r>
            <a:r>
              <a:rPr lang="en-MY" sz="2800" dirty="0" smtClean="0">
                <a:hlinkClick r:id="rId2"/>
              </a:rPr>
              <a:t>/</a:t>
            </a:r>
            <a:endParaRPr lang="en-MY" sz="2800" dirty="0" smtClean="0"/>
          </a:p>
          <a:p>
            <a:pPr algn="ctr"/>
            <a:endParaRPr lang="en-MY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774" t="18946" r="13654" b="15039"/>
          <a:stretch/>
        </p:blipFill>
        <p:spPr>
          <a:xfrm>
            <a:off x="17086" y="922845"/>
            <a:ext cx="9159387" cy="462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7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43498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Browser </a:t>
            </a:r>
            <a:r>
              <a:rPr lang="en-US" sz="4800" dirty="0"/>
              <a:t>Development tools (</a:t>
            </a:r>
            <a:r>
              <a:rPr lang="en-US" sz="4800" dirty="0" smtClean="0"/>
              <a:t>Chrome) or Firebug (Firefox)</a:t>
            </a:r>
            <a:endParaRPr lang="en-US" sz="4800" dirty="0"/>
          </a:p>
        </p:txBody>
      </p:sp>
      <p:sp>
        <p:nvSpPr>
          <p:cNvPr id="5" name="AutoShape 22" descr="Image result for phpmyadmi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sp>
        <p:nvSpPr>
          <p:cNvPr id="6" name="AutoShape 24" descr="Image result for phpmyadmi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ms-MY"/>
          </a:p>
        </p:txBody>
      </p:sp>
      <p:pic>
        <p:nvPicPr>
          <p:cNvPr id="7170" name="Picture 2" descr="Image result for fireb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9" y="4371975"/>
            <a:ext cx="8784962" cy="183069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chrome development too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3" b="20208"/>
          <a:stretch/>
        </p:blipFill>
        <p:spPr bwMode="auto">
          <a:xfrm>
            <a:off x="1065344" y="1822275"/>
            <a:ext cx="7364281" cy="234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1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9" t="11021" r="11406" b="15238"/>
          <a:stretch/>
        </p:blipFill>
        <p:spPr bwMode="auto">
          <a:xfrm>
            <a:off x="0" y="0"/>
            <a:ext cx="9078951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95227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system development funn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0124"/>
            <a:ext cx="9165546" cy="512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" y="43498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WEB APP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1571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1067476"/>
            <a:ext cx="9143999" cy="526297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4800" b="1" dirty="0" smtClean="0"/>
              <a:t>1</a:t>
            </a:r>
            <a:r>
              <a:rPr lang="en-US" sz="4800" b="1" dirty="0"/>
              <a:t>. Impressive technical skills.</a:t>
            </a:r>
          </a:p>
          <a:p>
            <a:r>
              <a:rPr lang="en-US" sz="4800" b="1" dirty="0"/>
              <a:t>2. Willingness to learn.</a:t>
            </a:r>
          </a:p>
          <a:p>
            <a:r>
              <a:rPr lang="en-US" sz="4800" b="1" dirty="0"/>
              <a:t>3. Debugging skills.</a:t>
            </a:r>
          </a:p>
          <a:p>
            <a:r>
              <a:rPr lang="en-US" sz="4800" b="1" dirty="0"/>
              <a:t>4. Work environment match.</a:t>
            </a:r>
          </a:p>
          <a:p>
            <a:r>
              <a:rPr lang="en-US" sz="4800" b="1" dirty="0"/>
              <a:t>5. Problem-solving skills.</a:t>
            </a:r>
          </a:p>
          <a:p>
            <a:r>
              <a:rPr lang="en-US" sz="4800" b="1" dirty="0"/>
              <a:t>6. Passion for the work.</a:t>
            </a:r>
          </a:p>
          <a:p>
            <a:r>
              <a:rPr lang="en-US" sz="4800" b="1" dirty="0"/>
              <a:t>7. Grace under fire</a:t>
            </a:r>
            <a:r>
              <a:rPr lang="en-US" sz="4800" b="1" dirty="0" smtClean="0"/>
              <a:t>.</a:t>
            </a:r>
            <a:endParaRPr lang="en-US" sz="4800" b="1" dirty="0"/>
          </a:p>
        </p:txBody>
      </p:sp>
      <p:sp>
        <p:nvSpPr>
          <p:cNvPr id="6" name="Rectangle 5"/>
          <p:cNvSpPr/>
          <p:nvPr/>
        </p:nvSpPr>
        <p:spPr>
          <a:xfrm>
            <a:off x="1" y="43498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WEB APP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02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996203"/>
            <a:ext cx="9143999" cy="55092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4400" b="1" dirty="0" smtClean="0"/>
              <a:t>8</a:t>
            </a:r>
            <a:r>
              <a:rPr lang="en-US" sz="4400" b="1" dirty="0"/>
              <a:t>. People </a:t>
            </a:r>
            <a:r>
              <a:rPr lang="en-US" sz="4400" b="1" dirty="0" smtClean="0"/>
              <a:t>skills</a:t>
            </a:r>
            <a:endParaRPr lang="en-US" sz="4400" b="1" dirty="0"/>
          </a:p>
          <a:p>
            <a:r>
              <a:rPr lang="en-US" sz="4400" b="1" dirty="0"/>
              <a:t>9. </a:t>
            </a:r>
            <a:r>
              <a:rPr lang="en-US" sz="4400" b="1" dirty="0" smtClean="0"/>
              <a:t>Laziness</a:t>
            </a:r>
          </a:p>
          <a:p>
            <a:r>
              <a:rPr lang="en-US" sz="4400" b="1" dirty="0" smtClean="0"/>
              <a:t>10. </a:t>
            </a:r>
            <a:r>
              <a:rPr lang="en-US" sz="4400" b="1" dirty="0"/>
              <a:t>P</a:t>
            </a:r>
            <a:r>
              <a:rPr lang="en-US" sz="4400" b="1" dirty="0" smtClean="0"/>
              <a:t>atience </a:t>
            </a:r>
            <a:endParaRPr lang="en-US" sz="4400" b="1" dirty="0"/>
          </a:p>
          <a:p>
            <a:r>
              <a:rPr lang="en-US" sz="4400" b="1" dirty="0" smtClean="0"/>
              <a:t>11. </a:t>
            </a:r>
            <a:r>
              <a:rPr lang="en-US" sz="4400" b="1" dirty="0"/>
              <a:t>A business perspective.</a:t>
            </a:r>
          </a:p>
          <a:p>
            <a:r>
              <a:rPr lang="en-US" sz="4400" b="1" dirty="0" smtClean="0"/>
              <a:t>12. </a:t>
            </a:r>
            <a:r>
              <a:rPr lang="en-US" sz="4400" b="1" dirty="0"/>
              <a:t>Ability to plan.</a:t>
            </a:r>
          </a:p>
          <a:p>
            <a:r>
              <a:rPr lang="en-US" sz="4400" b="1" dirty="0" smtClean="0"/>
              <a:t>13. </a:t>
            </a:r>
            <a:r>
              <a:rPr lang="en-US" sz="4400" b="1" dirty="0"/>
              <a:t>Ability to handle failure.</a:t>
            </a:r>
          </a:p>
          <a:p>
            <a:r>
              <a:rPr lang="en-US" sz="4400" b="1" dirty="0" smtClean="0"/>
              <a:t>15. </a:t>
            </a:r>
            <a:r>
              <a:rPr lang="en-US" sz="4400" b="1" dirty="0"/>
              <a:t>Willingness to research.</a:t>
            </a:r>
          </a:p>
          <a:p>
            <a:r>
              <a:rPr lang="en-US" sz="4400" b="1" dirty="0" smtClean="0"/>
              <a:t>16. </a:t>
            </a:r>
            <a:r>
              <a:rPr lang="en-US" sz="4400" b="1" dirty="0"/>
              <a:t>Respect for deadlines.</a:t>
            </a:r>
            <a:endParaRPr lang="ms-MY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43498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WEB APP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80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2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2400" b="1" dirty="0" err="1"/>
              <a:t>Kursus</a:t>
            </a:r>
            <a:r>
              <a:rPr lang="en-MY" sz="2400" b="1" dirty="0"/>
              <a:t> Web </a:t>
            </a:r>
            <a:r>
              <a:rPr lang="en-MY" sz="2400" b="1" dirty="0" smtClean="0"/>
              <a:t>Application With </a:t>
            </a:r>
            <a:r>
              <a:rPr lang="en-MY" sz="2400" b="1" dirty="0"/>
              <a:t>PHP </a:t>
            </a:r>
            <a:r>
              <a:rPr lang="en-MY" sz="2400" b="1" dirty="0" smtClean="0"/>
              <a:t>&amp; MySQL</a:t>
            </a:r>
            <a:endParaRPr lang="en-MY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028700"/>
            <a:ext cx="9144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MY" sz="3200" dirty="0" err="1" smtClean="0"/>
              <a:t>Kenalkan</a:t>
            </a:r>
            <a:r>
              <a:rPr lang="en-MY" sz="3200" dirty="0" smtClean="0"/>
              <a:t> </a:t>
            </a:r>
            <a:r>
              <a:rPr lang="en-MY" sz="3200" dirty="0" err="1" smtClean="0"/>
              <a:t>diri</a:t>
            </a:r>
            <a:r>
              <a:rPr lang="en-MY" sz="3200" dirty="0" smtClean="0"/>
              <a:t> </a:t>
            </a:r>
            <a:r>
              <a:rPr lang="en-MY" sz="3200" dirty="0" err="1" smtClean="0"/>
              <a:t>anda</a:t>
            </a:r>
            <a:r>
              <a:rPr lang="en-MY" sz="3200" dirty="0" smtClean="0"/>
              <a:t> – </a:t>
            </a:r>
            <a:r>
              <a:rPr lang="en-MY" sz="3200" dirty="0" err="1" smtClean="0"/>
              <a:t>nama</a:t>
            </a:r>
            <a:r>
              <a:rPr lang="en-MY" sz="3200" dirty="0" smtClean="0"/>
              <a:t>, </a:t>
            </a:r>
            <a:r>
              <a:rPr lang="en-MY" sz="3200" dirty="0" err="1" smtClean="0"/>
              <a:t>berasal</a:t>
            </a:r>
            <a:r>
              <a:rPr lang="en-MY" sz="3200" dirty="0" smtClean="0"/>
              <a:t> </a:t>
            </a:r>
            <a:r>
              <a:rPr lang="en-MY" sz="3200" dirty="0" err="1" smtClean="0"/>
              <a:t>dari</a:t>
            </a:r>
            <a:r>
              <a:rPr lang="en-MY" sz="3200" dirty="0" smtClean="0"/>
              <a:t>,   </a:t>
            </a:r>
            <a:r>
              <a:rPr lang="en-MY" sz="3200" dirty="0" err="1" smtClean="0"/>
              <a:t>jabatan</a:t>
            </a:r>
            <a:r>
              <a:rPr lang="en-MY" sz="3200" dirty="0" smtClean="0"/>
              <a:t> </a:t>
            </a:r>
            <a:r>
              <a:rPr lang="en-MY" sz="3200" dirty="0" err="1" smtClean="0"/>
              <a:t>kerja</a:t>
            </a:r>
            <a:r>
              <a:rPr lang="en-MY" sz="3200" dirty="0" smtClean="0"/>
              <a:t> </a:t>
            </a:r>
            <a:r>
              <a:rPr lang="en-MY" sz="3200" dirty="0" err="1" smtClean="0"/>
              <a:t>semasa</a:t>
            </a:r>
            <a:r>
              <a:rPr lang="en-MY" sz="3200" dirty="0" smtClean="0"/>
              <a:t>, </a:t>
            </a:r>
            <a:r>
              <a:rPr lang="en-MY" sz="3200" dirty="0" err="1" smtClean="0"/>
              <a:t>tempoh</a:t>
            </a:r>
            <a:r>
              <a:rPr lang="en-MY" sz="3200" dirty="0" smtClean="0"/>
              <a:t> </a:t>
            </a:r>
            <a:r>
              <a:rPr lang="en-MY" sz="3200" dirty="0" err="1" smtClean="0"/>
              <a:t>pengalaman</a:t>
            </a:r>
            <a:r>
              <a:rPr lang="en-MY" sz="3200" dirty="0" smtClean="0"/>
              <a:t> </a:t>
            </a:r>
            <a:r>
              <a:rPr lang="en-MY" sz="3200" dirty="0" err="1" smtClean="0"/>
              <a:t>dalam</a:t>
            </a:r>
            <a:r>
              <a:rPr lang="en-MY" sz="3200" dirty="0" smtClean="0"/>
              <a:t> </a:t>
            </a:r>
            <a:r>
              <a:rPr lang="en-MY" sz="3200" dirty="0" err="1" smtClean="0"/>
              <a:t>bidang</a:t>
            </a:r>
            <a:r>
              <a:rPr lang="en-MY" sz="3200" dirty="0" smtClean="0"/>
              <a:t> </a:t>
            </a:r>
            <a:r>
              <a:rPr lang="en-MY" sz="3200" dirty="0" err="1" smtClean="0"/>
              <a:t>pembangunan</a:t>
            </a:r>
            <a:r>
              <a:rPr lang="en-MY" sz="3200" dirty="0" smtClean="0"/>
              <a:t> dan </a:t>
            </a:r>
            <a:r>
              <a:rPr lang="en-MY" sz="3200" dirty="0" err="1" smtClean="0"/>
              <a:t>aplikasi</a:t>
            </a:r>
            <a:r>
              <a:rPr lang="en-MY" sz="3200" dirty="0" smtClean="0"/>
              <a:t> web PHP, </a:t>
            </a:r>
          </a:p>
          <a:p>
            <a:pPr marL="514350" indent="-514350">
              <a:buFont typeface="+mj-lt"/>
              <a:buAutoNum type="arabicPeriod"/>
            </a:pPr>
            <a:endParaRPr lang="en-MY" sz="3200" dirty="0"/>
          </a:p>
          <a:p>
            <a:pPr marL="514350" indent="-514350">
              <a:buFont typeface="+mj-lt"/>
              <a:buAutoNum type="arabicPeriod"/>
            </a:pPr>
            <a:r>
              <a:rPr lang="en-MY" sz="3200" dirty="0" err="1" smtClean="0"/>
              <a:t>Nyatakan</a:t>
            </a:r>
            <a:r>
              <a:rPr lang="en-MY" sz="3200" dirty="0" smtClean="0"/>
              <a:t> ‘expectation’ (</a:t>
            </a:r>
            <a:r>
              <a:rPr lang="en-MY" sz="3200" dirty="0" err="1" smtClean="0"/>
              <a:t>perkara</a:t>
            </a:r>
            <a:r>
              <a:rPr lang="en-MY" sz="3200" dirty="0" smtClean="0"/>
              <a:t> yang </a:t>
            </a:r>
            <a:r>
              <a:rPr lang="en-MY" sz="3200" dirty="0" err="1" smtClean="0"/>
              <a:t>ingin</a:t>
            </a:r>
            <a:r>
              <a:rPr lang="en-MY" sz="3200" dirty="0" smtClean="0"/>
              <a:t> </a:t>
            </a:r>
            <a:r>
              <a:rPr lang="en-MY" sz="3200" dirty="0" err="1" smtClean="0"/>
              <a:t>diketahui</a:t>
            </a:r>
            <a:r>
              <a:rPr lang="en-MY" sz="3200" dirty="0" smtClean="0"/>
              <a:t> / </a:t>
            </a:r>
            <a:r>
              <a:rPr lang="en-MY" sz="3200" dirty="0" err="1" smtClean="0"/>
              <a:t>dibincangkan</a:t>
            </a:r>
            <a:r>
              <a:rPr lang="en-MY" sz="3200" dirty="0" smtClean="0"/>
              <a:t>) </a:t>
            </a:r>
            <a:r>
              <a:rPr lang="en-MY" sz="3200" dirty="0" err="1" smtClean="0"/>
              <a:t>anda</a:t>
            </a:r>
            <a:r>
              <a:rPr lang="en-MY" sz="3200" dirty="0" smtClean="0"/>
              <a:t> </a:t>
            </a:r>
            <a:r>
              <a:rPr lang="en-MY" sz="3200" dirty="0" err="1" smtClean="0"/>
              <a:t>dari</a:t>
            </a:r>
            <a:r>
              <a:rPr lang="en-MY" sz="3200" dirty="0" smtClean="0"/>
              <a:t> </a:t>
            </a:r>
            <a:r>
              <a:rPr lang="en-MY" sz="3200" dirty="0" err="1" smtClean="0"/>
              <a:t>kursus</a:t>
            </a:r>
            <a:r>
              <a:rPr lang="en-MY" sz="3200" dirty="0" smtClean="0"/>
              <a:t> </a:t>
            </a:r>
            <a:r>
              <a:rPr lang="en-MY" sz="3200" dirty="0" err="1" smtClean="0"/>
              <a:t>ini</a:t>
            </a:r>
            <a:r>
              <a:rPr lang="en-MY" sz="3200" dirty="0" smtClean="0"/>
              <a:t> </a:t>
            </a:r>
          </a:p>
          <a:p>
            <a:pPr marL="514350" indent="-514350">
              <a:buFont typeface="+mj-lt"/>
              <a:buAutoNum type="arabicPeriod"/>
            </a:pPr>
            <a:endParaRPr lang="en-MY" sz="3200" dirty="0"/>
          </a:p>
          <a:p>
            <a:pPr marL="514350" indent="-514350">
              <a:buFont typeface="+mj-lt"/>
              <a:buAutoNum type="arabicPeriod"/>
            </a:pPr>
            <a:r>
              <a:rPr lang="en-MY" sz="3200" dirty="0" err="1" smtClean="0"/>
              <a:t>Jika</a:t>
            </a:r>
            <a:r>
              <a:rPr lang="en-MY" sz="3200" dirty="0" smtClean="0"/>
              <a:t> </a:t>
            </a:r>
            <a:r>
              <a:rPr lang="en-MY" sz="3200" dirty="0" err="1" smtClean="0"/>
              <a:t>ada</a:t>
            </a:r>
            <a:r>
              <a:rPr lang="en-MY" sz="3200" dirty="0" smtClean="0"/>
              <a:t> </a:t>
            </a:r>
            <a:r>
              <a:rPr lang="en-MY" sz="3200" dirty="0" err="1" smtClean="0"/>
              <a:t>soalan</a:t>
            </a:r>
            <a:r>
              <a:rPr lang="en-MY" sz="3200" dirty="0" smtClean="0"/>
              <a:t>, </a:t>
            </a:r>
            <a:r>
              <a:rPr lang="en-MY" sz="3200" dirty="0" err="1" smtClean="0"/>
              <a:t>sila</a:t>
            </a:r>
            <a:r>
              <a:rPr lang="en-MY" sz="3200" dirty="0" smtClean="0"/>
              <a:t> </a:t>
            </a:r>
            <a:r>
              <a:rPr lang="en-MY" sz="3200" dirty="0" err="1" smtClean="0"/>
              <a:t>maklumkan</a:t>
            </a:r>
            <a:r>
              <a:rPr lang="en-MY" sz="3200" dirty="0" smtClean="0"/>
              <a:t> </a:t>
            </a:r>
            <a:r>
              <a:rPr lang="en-MY" sz="3200" dirty="0" err="1" smtClean="0"/>
              <a:t>dengan</a:t>
            </a:r>
            <a:r>
              <a:rPr lang="en-MY" sz="3200" dirty="0" smtClean="0"/>
              <a:t> </a:t>
            </a:r>
            <a:r>
              <a:rPr lang="en-MY" sz="3200" dirty="0" err="1" smtClean="0"/>
              <a:t>segera</a:t>
            </a:r>
            <a:endParaRPr lang="en-MY" sz="3200" dirty="0" smtClean="0"/>
          </a:p>
          <a:p>
            <a:pPr marL="514350" indent="-514350">
              <a:buFont typeface="+mj-lt"/>
              <a:buAutoNum type="arabicPeriod"/>
            </a:pPr>
            <a:endParaRPr lang="en-MY" sz="3200" dirty="0"/>
          </a:p>
        </p:txBody>
      </p:sp>
    </p:spTree>
    <p:extLst>
      <p:ext uri="{BB962C8B-B14F-4D97-AF65-F5344CB8AC3E}">
        <p14:creationId xmlns:p14="http://schemas.microsoft.com/office/powerpoint/2010/main" val="263011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647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Things You Should Know Before You Try Coding</a:t>
            </a:r>
          </a:p>
          <a:p>
            <a:endParaRPr lang="en-US" sz="3000" b="1" dirty="0"/>
          </a:p>
          <a:p>
            <a:r>
              <a:rPr lang="en-US" sz="3600" b="1" dirty="0"/>
              <a:t>1. Get the basics right</a:t>
            </a:r>
          </a:p>
          <a:p>
            <a:r>
              <a:rPr lang="ms-MY" sz="3600" b="1" dirty="0"/>
              <a:t>2. Build patience</a:t>
            </a:r>
          </a:p>
          <a:p>
            <a:r>
              <a:rPr lang="en-US" sz="3600" b="1" dirty="0"/>
              <a:t>3. Set a goal &amp; move towards it</a:t>
            </a:r>
          </a:p>
          <a:p>
            <a:r>
              <a:rPr lang="ms-MY" sz="3600" b="1" dirty="0"/>
              <a:t>4. Do more projects</a:t>
            </a:r>
          </a:p>
          <a:p>
            <a:r>
              <a:rPr lang="en-US" sz="3600" b="1" dirty="0"/>
              <a:t>5. Get into social coding</a:t>
            </a:r>
          </a:p>
          <a:p>
            <a:r>
              <a:rPr lang="ms-MY" sz="3600" b="1" dirty="0"/>
              <a:t>6. Balance your learning</a:t>
            </a:r>
          </a:p>
          <a:p>
            <a:r>
              <a:rPr lang="ms-MY" sz="3600" b="1" dirty="0"/>
              <a:t>7. Learn algorithms</a:t>
            </a:r>
          </a:p>
          <a:p>
            <a:r>
              <a:rPr lang="en-US" sz="3600" b="1" dirty="0"/>
              <a:t>8. Take advantage of code documentation</a:t>
            </a:r>
          </a:p>
          <a:p>
            <a:r>
              <a:rPr lang="en-US" sz="3600" b="1" dirty="0"/>
              <a:t>9. Get used to tools</a:t>
            </a:r>
          </a:p>
          <a:p>
            <a:r>
              <a:rPr lang="ms-MY" sz="3600" b="1" dirty="0"/>
              <a:t>10. Get a mentor</a:t>
            </a:r>
          </a:p>
        </p:txBody>
      </p:sp>
    </p:spTree>
    <p:extLst>
      <p:ext uri="{BB962C8B-B14F-4D97-AF65-F5344CB8AC3E}">
        <p14:creationId xmlns:p14="http://schemas.microsoft.com/office/powerpoint/2010/main" val="335557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894" y="874495"/>
            <a:ext cx="4633132" cy="592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43498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 smtClean="0"/>
              <a:t>WEB APP DEVELOPMENT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585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3" b="41678"/>
          <a:stretch/>
        </p:blipFill>
        <p:spPr bwMode="auto">
          <a:xfrm>
            <a:off x="0" y="0"/>
            <a:ext cx="9144000" cy="670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7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3" b="4029"/>
          <a:stretch/>
        </p:blipFill>
        <p:spPr bwMode="auto">
          <a:xfrm>
            <a:off x="0" y="1128716"/>
            <a:ext cx="9109034" cy="558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3" b="82262"/>
          <a:stretch/>
        </p:blipFill>
        <p:spPr bwMode="auto">
          <a:xfrm>
            <a:off x="0" y="11906"/>
            <a:ext cx="9160738" cy="103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9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3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4800" dirty="0" smtClean="0"/>
              <a:t>LEARN WEB PROGRAMMING</a:t>
            </a:r>
          </a:p>
          <a:p>
            <a:pPr algn="ctr"/>
            <a:r>
              <a:rPr lang="en-MY" sz="4800" dirty="0" smtClean="0"/>
              <a:t>W3Schools</a:t>
            </a:r>
            <a:endParaRPr lang="en-MY" sz="4800" dirty="0"/>
          </a:p>
        </p:txBody>
      </p:sp>
      <p:sp>
        <p:nvSpPr>
          <p:cNvPr id="4" name="Rectangle 3"/>
          <p:cNvSpPr/>
          <p:nvPr/>
        </p:nvSpPr>
        <p:spPr>
          <a:xfrm>
            <a:off x="14284" y="2441918"/>
            <a:ext cx="9144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/>
              <a:t>W3Schools is a popular web site for learning web technologies </a:t>
            </a:r>
            <a:r>
              <a:rPr lang="en-MY" sz="4000" dirty="0" smtClean="0"/>
              <a:t>online.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MY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tutorials </a:t>
            </a:r>
            <a:r>
              <a:rPr lang="en-MY" sz="4000" dirty="0"/>
              <a:t>and references </a:t>
            </a:r>
            <a:r>
              <a:rPr lang="en-MY" sz="4000" dirty="0" smtClean="0"/>
              <a:t>: HTML</a:t>
            </a:r>
            <a:r>
              <a:rPr lang="en-MY" sz="4000" dirty="0"/>
              <a:t>, CSS, JavaScript, JSON, PHP, Python, AngularJS, SQL, Bootstrap, Node.js, jQuery, XQuery, AJAX, and XML.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652063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4000" dirty="0">
                <a:hlinkClick r:id="rId2"/>
              </a:rPr>
              <a:t>https://www.w3schools.com</a:t>
            </a:r>
            <a:r>
              <a:rPr lang="en-MY" sz="4000" dirty="0" smtClean="0">
                <a:hlinkClick r:id="rId2"/>
              </a:rPr>
              <a:t>/</a:t>
            </a:r>
            <a:endParaRPr lang="en-MY" sz="4000" dirty="0" smtClean="0"/>
          </a:p>
          <a:p>
            <a:pPr algn="ctr"/>
            <a:endParaRPr lang="en-MY" sz="4000" dirty="0"/>
          </a:p>
        </p:txBody>
      </p:sp>
    </p:spTree>
    <p:extLst>
      <p:ext uri="{BB962C8B-B14F-4D97-AF65-F5344CB8AC3E}">
        <p14:creationId xmlns:p14="http://schemas.microsoft.com/office/powerpoint/2010/main" val="159781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6278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SOFTWARE DEVELOPMENT </a:t>
            </a:r>
          </a:p>
          <a:p>
            <a:pPr marL="385763" indent="-385763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385763" indent="-385763">
              <a:buFont typeface="Arial" panose="020B0604020202020204" pitchFamily="34" charset="0"/>
              <a:buChar char="•"/>
            </a:pPr>
            <a:r>
              <a:rPr lang="en-US" sz="5400" dirty="0"/>
              <a:t>new techniques, languages and concepts pop up all of the time. </a:t>
            </a:r>
          </a:p>
          <a:p>
            <a:pPr marL="385763" indent="-385763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385763" indent="-385763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</a:rPr>
              <a:t>"can I keep up with the changes and stay competitive?" </a:t>
            </a:r>
          </a:p>
        </p:txBody>
      </p:sp>
    </p:spTree>
    <p:extLst>
      <p:ext uri="{BB962C8B-B14F-4D97-AF65-F5344CB8AC3E}">
        <p14:creationId xmlns:p14="http://schemas.microsoft.com/office/powerpoint/2010/main" val="212209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PRINCIPLE OF SOFTWARE DEVELOPMENT</a:t>
            </a:r>
            <a:r>
              <a:rPr lang="en-US" sz="5400" b="1" dirty="0"/>
              <a:t>  </a:t>
            </a:r>
          </a:p>
          <a:p>
            <a:endParaRPr lang="en-US" sz="5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b="1" dirty="0"/>
              <a:t>Don't Repeat Yourself (DRY)</a:t>
            </a:r>
          </a:p>
          <a:p>
            <a:endParaRPr lang="en-US" sz="54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rgbClr val="FF0000"/>
                </a:solidFill>
              </a:rPr>
              <a:t>good planning.</a:t>
            </a:r>
            <a:endParaRPr lang="ms-MY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30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3999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PRINCIPLE OF SOFTWARE DEVELOPMENT</a:t>
            </a:r>
            <a:r>
              <a:rPr lang="en-US" sz="4000" b="1" dirty="0"/>
              <a:t> </a:t>
            </a:r>
          </a:p>
          <a:p>
            <a:endParaRPr lang="en-US" sz="40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4000" b="1" dirty="0"/>
              <a:t>Keep it simple, </a:t>
            </a:r>
            <a:r>
              <a:rPr lang="en-US" sz="4000" b="1" dirty="0" smtClean="0"/>
              <a:t>stupid </a:t>
            </a:r>
            <a:r>
              <a:rPr lang="en-US" sz="4000" b="1" dirty="0"/>
              <a:t>(KISS)</a:t>
            </a:r>
          </a:p>
          <a:p>
            <a:endParaRPr lang="en-US" sz="40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</a:rPr>
              <a:t>systems work best if they are kept simple </a:t>
            </a:r>
            <a:r>
              <a:rPr lang="en-US" sz="4000" dirty="0">
                <a:solidFill>
                  <a:srgbClr val="0000FF"/>
                </a:solidFill>
              </a:rPr>
              <a:t>(rather than made complicated);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4000" dirty="0">
              <a:solidFill>
                <a:srgbClr val="FF0000"/>
              </a:solidFill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FF0000"/>
                </a:solidFill>
              </a:rPr>
              <a:t>simplicity should be a key goal in </a:t>
            </a:r>
            <a:r>
              <a:rPr lang="en-US" sz="4800" dirty="0" smtClean="0">
                <a:solidFill>
                  <a:srgbClr val="FF0000"/>
                </a:solidFill>
              </a:rPr>
              <a:t>design </a:t>
            </a:r>
            <a:r>
              <a:rPr lang="en-US" sz="4000" dirty="0" smtClean="0">
                <a:solidFill>
                  <a:srgbClr val="0000FF"/>
                </a:solidFill>
              </a:rPr>
              <a:t>(</a:t>
            </a:r>
            <a:r>
              <a:rPr lang="en-US" sz="4000" dirty="0">
                <a:solidFill>
                  <a:srgbClr val="0000FF"/>
                </a:solidFill>
              </a:rPr>
              <a:t>complexity should be avoided</a:t>
            </a:r>
            <a:r>
              <a:rPr lang="en-US" sz="4000" dirty="0"/>
              <a:t>) </a:t>
            </a:r>
            <a:endParaRPr lang="ms-MY" sz="4000" dirty="0"/>
          </a:p>
        </p:txBody>
      </p:sp>
    </p:spTree>
    <p:extLst>
      <p:ext uri="{BB962C8B-B14F-4D97-AF65-F5344CB8AC3E}">
        <p14:creationId xmlns:p14="http://schemas.microsoft.com/office/powerpoint/2010/main" val="28860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012"/>
            <a:ext cx="914399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PRINCIPLE OF SOFTWARE DEVELOPMENT</a:t>
            </a:r>
            <a:r>
              <a:rPr lang="en-US" sz="4000" b="1" dirty="0"/>
              <a:t> </a:t>
            </a:r>
          </a:p>
          <a:p>
            <a:endParaRPr lang="en-US" sz="4800" b="1" dirty="0">
              <a:solidFill>
                <a:srgbClr val="FF0000"/>
              </a:solidFill>
            </a:endParaRPr>
          </a:p>
          <a:p>
            <a:r>
              <a:rPr lang="en-US" sz="4800" b="1" dirty="0">
                <a:solidFill>
                  <a:srgbClr val="FF0000"/>
                </a:solidFill>
              </a:rPr>
              <a:t>You aren't </a:t>
            </a:r>
            <a:r>
              <a:rPr lang="en-US" sz="4800" b="1" dirty="0" err="1">
                <a:solidFill>
                  <a:srgbClr val="FF0000"/>
                </a:solidFill>
              </a:rPr>
              <a:t>gonna</a:t>
            </a:r>
            <a:r>
              <a:rPr lang="en-US" sz="4800" b="1" dirty="0">
                <a:solidFill>
                  <a:srgbClr val="FF0000"/>
                </a:solidFill>
              </a:rPr>
              <a:t> need it (YAGNI)</a:t>
            </a:r>
          </a:p>
          <a:p>
            <a:endParaRPr lang="en-US" sz="4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4000" dirty="0"/>
              <a:t>programmer should not add functionality until deemed necessary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4000" dirty="0"/>
              <a:t>implement things when you actually need them</a:t>
            </a:r>
          </a:p>
        </p:txBody>
      </p:sp>
    </p:spTree>
    <p:extLst>
      <p:ext uri="{BB962C8B-B14F-4D97-AF65-F5344CB8AC3E}">
        <p14:creationId xmlns:p14="http://schemas.microsoft.com/office/powerpoint/2010/main" val="309377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6331"/>
            <a:ext cx="9144000" cy="621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3600" b="1" dirty="0"/>
              <a:t>WEB APPLICATION  </a:t>
            </a:r>
          </a:p>
        </p:txBody>
      </p:sp>
    </p:spTree>
    <p:extLst>
      <p:ext uri="{BB962C8B-B14F-4D97-AF65-F5344CB8AC3E}">
        <p14:creationId xmlns:p14="http://schemas.microsoft.com/office/powerpoint/2010/main" val="276865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61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PRINCIPLE OF SOFTWARE DEVELOPMENT</a:t>
            </a:r>
            <a:r>
              <a:rPr lang="en-US" sz="4000" b="1" dirty="0"/>
              <a:t> </a:t>
            </a:r>
          </a:p>
          <a:p>
            <a:endParaRPr lang="en-US" sz="48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en-US" sz="4800" dirty="0"/>
              <a:t>App development </a:t>
            </a:r>
          </a:p>
          <a:p>
            <a:r>
              <a:rPr lang="en-US" sz="4800" dirty="0">
                <a:sym typeface="Wingdings" panose="05000000000000000000" pitchFamily="2" charset="2"/>
              </a:rPr>
              <a:t>  </a:t>
            </a:r>
            <a:r>
              <a:rPr lang="en-US" sz="4800" dirty="0" smtClean="0">
                <a:sym typeface="Wingdings" panose="05000000000000000000" pitchFamily="2" charset="2"/>
              </a:rPr>
              <a:t> </a:t>
            </a:r>
            <a:r>
              <a:rPr lang="en-US" sz="4800" dirty="0" smtClean="0">
                <a:solidFill>
                  <a:srgbClr val="FF0000"/>
                </a:solidFill>
              </a:rPr>
              <a:t>To </a:t>
            </a:r>
            <a:r>
              <a:rPr lang="en-US" sz="4800" dirty="0">
                <a:solidFill>
                  <a:srgbClr val="FF0000"/>
                </a:solidFill>
              </a:rPr>
              <a:t>reduce complexity </a:t>
            </a:r>
            <a:endParaRPr lang="en-US" sz="4800" dirty="0"/>
          </a:p>
          <a:p>
            <a:pPr marL="192881" indent="-192881"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92881" indent="-192881">
              <a:buFont typeface="Arial" panose="020B0604020202020204" pitchFamily="34" charset="0"/>
              <a:buChar char="•"/>
            </a:pPr>
            <a:r>
              <a:rPr lang="en-US" sz="4800" dirty="0"/>
              <a:t>divide system </a:t>
            </a:r>
            <a:r>
              <a:rPr lang="en-US" sz="4800" dirty="0">
                <a:solidFill>
                  <a:srgbClr val="FF0000"/>
                </a:solidFill>
              </a:rPr>
              <a:t>(DIVIDE AND CONQUER)</a:t>
            </a:r>
          </a:p>
          <a:p>
            <a:r>
              <a:rPr lang="en-US" sz="4800" dirty="0">
                <a:sym typeface="Wingdings" panose="05000000000000000000" pitchFamily="2" charset="2"/>
              </a:rPr>
              <a:t>   </a:t>
            </a:r>
            <a:r>
              <a:rPr lang="en-US" sz="4800" dirty="0"/>
              <a:t> components </a:t>
            </a:r>
          </a:p>
          <a:p>
            <a:r>
              <a:rPr lang="en-US" sz="4800" dirty="0">
                <a:sym typeface="Wingdings" panose="05000000000000000000" pitchFamily="2" charset="2"/>
              </a:rPr>
              <a:t>   </a:t>
            </a:r>
            <a:r>
              <a:rPr lang="en-US" sz="4800" dirty="0"/>
              <a:t> subsystem / </a:t>
            </a:r>
            <a:r>
              <a:rPr lang="en-US" sz="4800" dirty="0" smtClean="0"/>
              <a:t>function</a:t>
            </a:r>
            <a:endParaRPr lang="ms-MY" sz="4800" dirty="0"/>
          </a:p>
        </p:txBody>
      </p:sp>
    </p:spTree>
    <p:extLst>
      <p:ext uri="{BB962C8B-B14F-4D97-AF65-F5344CB8AC3E}">
        <p14:creationId xmlns:p14="http://schemas.microsoft.com/office/powerpoint/2010/main" val="7692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3999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PRINCIPLE OF SOFTWARE DEVELOPMENT</a:t>
            </a:r>
            <a:r>
              <a:rPr lang="en-US" sz="4000" b="1" dirty="0"/>
              <a:t> </a:t>
            </a:r>
          </a:p>
          <a:p>
            <a:endParaRPr lang="en-US" sz="4800" dirty="0"/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FF0000"/>
                </a:solidFill>
              </a:rPr>
              <a:t>SOLID</a:t>
            </a:r>
          </a:p>
          <a:p>
            <a:r>
              <a:rPr lang="en-US" sz="4800" dirty="0" smtClean="0"/>
              <a:t> </a:t>
            </a:r>
          </a:p>
          <a:p>
            <a:pPr marL="482204" indent="-482204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rgbClr val="FF0000"/>
                </a:solidFill>
              </a:rPr>
              <a:t>easy </a:t>
            </a:r>
            <a:r>
              <a:rPr lang="en-US" sz="4800" dirty="0">
                <a:solidFill>
                  <a:srgbClr val="FF0000"/>
                </a:solidFill>
              </a:rPr>
              <a:t>to </a:t>
            </a:r>
            <a:r>
              <a:rPr lang="en-US" sz="4800" dirty="0" smtClean="0">
                <a:solidFill>
                  <a:srgbClr val="FF0000"/>
                </a:solidFill>
              </a:rPr>
              <a:t>maintain</a:t>
            </a:r>
          </a:p>
          <a:p>
            <a:r>
              <a:rPr lang="en-US" sz="4800" dirty="0" smtClean="0">
                <a:solidFill>
                  <a:srgbClr val="FF0000"/>
                </a:solidFill>
              </a:rPr>
              <a:t> </a:t>
            </a:r>
          </a:p>
          <a:p>
            <a:pPr marL="482204" indent="-482204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rgbClr val="FF0000"/>
                </a:solidFill>
              </a:rPr>
              <a:t>extendable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8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3997"/>
            <a:ext cx="9096646" cy="6304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77677" y="0"/>
            <a:ext cx="52639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b="1" dirty="0">
                <a:solidFill>
                  <a:srgbClr val="FF0000"/>
                </a:solidFill>
              </a:rPr>
              <a:t>System Development vs Reality </a:t>
            </a:r>
          </a:p>
        </p:txBody>
      </p:sp>
    </p:spTree>
    <p:extLst>
      <p:ext uri="{BB962C8B-B14F-4D97-AF65-F5344CB8AC3E}">
        <p14:creationId xmlns:p14="http://schemas.microsoft.com/office/powerpoint/2010/main" val="14528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0237" y="1366838"/>
            <a:ext cx="66151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WATER FALL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RAPID DEVELOPMENT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SCRUM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EXTREME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KANBAN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MY" sz="4500" dirty="0" smtClean="0"/>
              <a:t>AGILE</a:t>
            </a:r>
            <a:endParaRPr lang="en-MY" sz="45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MY" sz="4500" dirty="0" smtClean="0"/>
              <a:t>APP DEVELOPMENT METHOTOLOGY</a:t>
            </a:r>
          </a:p>
        </p:txBody>
      </p:sp>
    </p:spTree>
    <p:extLst>
      <p:ext uri="{BB962C8B-B14F-4D97-AF65-F5344CB8AC3E}">
        <p14:creationId xmlns:p14="http://schemas.microsoft.com/office/powerpoint/2010/main" val="166924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pplication develop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257175"/>
            <a:ext cx="8753053" cy="63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428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" y="-1"/>
            <a:ext cx="9142176" cy="684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7742" y="53430"/>
            <a:ext cx="8938753" cy="57606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WEB APPLICATION DEVELOPMENT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2" y="764704"/>
            <a:ext cx="8981104" cy="597666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5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708519"/>
            <a:ext cx="8915400" cy="5992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50" b="1" dirty="0">
                <a:solidFill>
                  <a:srgbClr val="FF0000"/>
                </a:solidFill>
              </a:rPr>
              <a:t>Data Flow Diagram</a:t>
            </a:r>
            <a:endParaRPr lang="en-MY" sz="4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3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33259" y="157164"/>
            <a:ext cx="687514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700" b="1" dirty="0">
                <a:solidFill>
                  <a:srgbClr val="FF0000"/>
                </a:solidFill>
              </a:rPr>
              <a:t>ERD /Entity Relationship  Diagram / ER model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9" y="664995"/>
            <a:ext cx="8276990" cy="4921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69"/>
          <a:stretch/>
        </p:blipFill>
        <p:spPr bwMode="auto">
          <a:xfrm>
            <a:off x="3193620" y="5900738"/>
            <a:ext cx="2759873" cy="7692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7" y="2746873"/>
            <a:ext cx="4789913" cy="39176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3" name="Rectangle 2"/>
          <p:cNvSpPr/>
          <p:nvPr/>
        </p:nvSpPr>
        <p:spPr>
          <a:xfrm>
            <a:off x="1" y="0"/>
            <a:ext cx="9144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80% of the </a:t>
            </a:r>
            <a:r>
              <a:rPr lang="en-US" sz="5400" b="1" dirty="0">
                <a:solidFill>
                  <a:srgbClr val="FF0000"/>
                </a:solidFill>
              </a:rPr>
              <a:t>time</a:t>
            </a:r>
            <a:r>
              <a:rPr lang="en-US" sz="5400" b="1" dirty="0"/>
              <a:t> spend on a software project is invested in 20% of the </a:t>
            </a:r>
            <a:r>
              <a:rPr lang="en-US" sz="5400" b="1" dirty="0">
                <a:solidFill>
                  <a:srgbClr val="FF0000"/>
                </a:solidFill>
              </a:rPr>
              <a:t>functionality</a:t>
            </a:r>
            <a:r>
              <a:rPr lang="en-US" sz="5400" b="1" dirty="0"/>
              <a:t>.</a:t>
            </a:r>
            <a:endParaRPr lang="ms-MY" sz="5400" b="1" dirty="0"/>
          </a:p>
        </p:txBody>
      </p:sp>
    </p:spTree>
    <p:extLst>
      <p:ext uri="{BB962C8B-B14F-4D97-AF65-F5344CB8AC3E}">
        <p14:creationId xmlns:p14="http://schemas.microsoft.com/office/powerpoint/2010/main" val="193028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96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6902" y="0"/>
            <a:ext cx="68580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4050" dirty="0" err="1">
                <a:solidFill>
                  <a:srgbClr val="FF0000"/>
                </a:solidFill>
              </a:rPr>
              <a:t>Prototype</a:t>
            </a:r>
            <a:endParaRPr lang="ms-MY" sz="405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7" y="715580"/>
            <a:ext cx="8944163" cy="495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91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6902" y="0"/>
            <a:ext cx="6858000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4050" dirty="0" err="1">
                <a:solidFill>
                  <a:srgbClr val="FF0000"/>
                </a:solidFill>
              </a:rPr>
              <a:t>Prototype</a:t>
            </a:r>
            <a:endParaRPr lang="ms-MY" sz="405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3" y="715581"/>
            <a:ext cx="8101013" cy="595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0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7162" y="4912935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800" dirty="0">
                <a:hlinkClick r:id="rId2"/>
              </a:rPr>
              <a:t>https://medium.com/@</a:t>
            </a:r>
            <a:r>
              <a:rPr lang="en-MY" sz="2800" dirty="0" smtClean="0">
                <a:hlinkClick r:id="rId2"/>
              </a:rPr>
              <a:t>nhouse/dont-built-it-fake-it-first-guide-to-prototyping-7dbf288e75b6</a:t>
            </a:r>
            <a:endParaRPr lang="en-MY" sz="2800" dirty="0" smtClean="0"/>
          </a:p>
          <a:p>
            <a:pPr algn="ctr"/>
            <a:endParaRPr lang="en-MY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245646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>
                <a:solidFill>
                  <a:srgbClr val="FF0000"/>
                </a:solidFill>
              </a:rPr>
              <a:t>Don’t built it, fake it </a:t>
            </a:r>
            <a:r>
              <a:rPr lang="en-MY" sz="6000" dirty="0" smtClean="0">
                <a:solidFill>
                  <a:srgbClr val="FF0000"/>
                </a:solidFill>
              </a:rPr>
              <a:t>first</a:t>
            </a:r>
            <a:r>
              <a:rPr lang="en-MY" sz="4800" dirty="0" smtClean="0"/>
              <a:t> 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6902" y="0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6000" dirty="0" err="1">
                <a:solidFill>
                  <a:srgbClr val="FF0000"/>
                </a:solidFill>
              </a:rPr>
              <a:t>Prototype</a:t>
            </a:r>
            <a:endParaRPr lang="ms-MY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80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3902" y="1683068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4400" dirty="0" smtClean="0"/>
              <a:t>Showcase </a:t>
            </a:r>
            <a:r>
              <a:rPr lang="en-MY" sz="4400" dirty="0"/>
              <a:t>your </a:t>
            </a:r>
            <a:r>
              <a:rPr lang="en-MY" sz="4400" dirty="0" smtClean="0"/>
              <a:t>idea</a:t>
            </a:r>
            <a:endParaRPr lang="en-MY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4400" dirty="0"/>
              <a:t>Save money </a:t>
            </a:r>
            <a:r>
              <a:rPr lang="en-MY" sz="4400" dirty="0" smtClean="0"/>
              <a:t>&amp; time </a:t>
            </a:r>
            <a:endParaRPr lang="en-MY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4400" dirty="0" err="1" smtClean="0"/>
              <a:t>mockup</a:t>
            </a:r>
            <a:r>
              <a:rPr lang="en-MY" sz="4400" dirty="0" smtClean="0"/>
              <a:t>/wireframe/prototype</a:t>
            </a:r>
            <a:endParaRPr lang="en-MY" sz="4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4400" dirty="0"/>
              <a:t>Be sure about what exactly you would like to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MY" sz="4400" dirty="0"/>
              <a:t>Gather feedback from customers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6902" y="0"/>
            <a:ext cx="685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s-MY" sz="6000" dirty="0" err="1">
                <a:solidFill>
                  <a:srgbClr val="FF0000"/>
                </a:solidFill>
              </a:rPr>
              <a:t>Prototype</a:t>
            </a:r>
            <a:endParaRPr lang="ms-MY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1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8708" y="0"/>
            <a:ext cx="6858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FF0000"/>
                </a:solidFill>
              </a:rPr>
              <a:t>Wireframe / </a:t>
            </a:r>
            <a:r>
              <a:rPr lang="en-MY" sz="2400" b="1" dirty="0" err="1">
                <a:solidFill>
                  <a:srgbClr val="FF0000"/>
                </a:solidFill>
              </a:rPr>
              <a:t>Mockup</a:t>
            </a:r>
            <a:r>
              <a:rPr lang="en-MY" sz="2400" b="1" dirty="0">
                <a:solidFill>
                  <a:srgbClr val="FF0000"/>
                </a:solidFill>
              </a:rPr>
              <a:t> App / Web design process  </a:t>
            </a:r>
            <a:endParaRPr lang="en-MY" sz="2400" dirty="0">
              <a:solidFill>
                <a:srgbClr val="FF0000"/>
              </a:solidFill>
            </a:endParaRPr>
          </a:p>
        </p:txBody>
      </p:sp>
      <p:pic>
        <p:nvPicPr>
          <p:cNvPr id="15362" name="Picture 2" descr="15157926_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20" y="664633"/>
            <a:ext cx="8799207" cy="59504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22820" y="14288"/>
            <a:ext cx="6858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FF0000"/>
                </a:solidFill>
              </a:rPr>
              <a:t>Wireframe / </a:t>
            </a:r>
            <a:r>
              <a:rPr lang="en-MY" sz="2400" b="1" dirty="0" err="1">
                <a:solidFill>
                  <a:srgbClr val="FF0000"/>
                </a:solidFill>
              </a:rPr>
              <a:t>Mockup</a:t>
            </a:r>
            <a:r>
              <a:rPr lang="en-MY" sz="2400" b="1" dirty="0">
                <a:solidFill>
                  <a:srgbClr val="FF0000"/>
                </a:solidFill>
              </a:rPr>
              <a:t> App / Web design process  </a:t>
            </a:r>
            <a:endParaRPr lang="en-MY" sz="2400" dirty="0">
              <a:solidFill>
                <a:srgbClr val="FF0000"/>
              </a:solidFill>
            </a:endParaRPr>
          </a:p>
        </p:txBody>
      </p:sp>
      <p:pic>
        <p:nvPicPr>
          <p:cNvPr id="21506" name="Picture 2" descr="http://blog.orm-designer.com/wp-content/uploads/2014/01/wireframe-example-larg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" y="603908"/>
            <a:ext cx="8893692" cy="6039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526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19441" y="128588"/>
            <a:ext cx="6858000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400" b="1" dirty="0">
                <a:solidFill>
                  <a:srgbClr val="FF0000"/>
                </a:solidFill>
              </a:rPr>
              <a:t>Wireframe / </a:t>
            </a:r>
            <a:r>
              <a:rPr lang="en-MY" sz="2400" b="1" dirty="0" err="1">
                <a:solidFill>
                  <a:srgbClr val="FF0000"/>
                </a:solidFill>
              </a:rPr>
              <a:t>Mockup</a:t>
            </a:r>
            <a:r>
              <a:rPr lang="en-MY" sz="2400" b="1" dirty="0">
                <a:solidFill>
                  <a:srgbClr val="FF0000"/>
                </a:solidFill>
              </a:rPr>
              <a:t> App / Web design process  </a:t>
            </a:r>
            <a:endParaRPr lang="en-MY" sz="2400" dirty="0">
              <a:solidFill>
                <a:srgbClr val="FF0000"/>
              </a:solidFill>
            </a:endParaRPr>
          </a:p>
        </p:txBody>
      </p:sp>
      <p:pic>
        <p:nvPicPr>
          <p:cNvPr id="21508" name="Picture 4" descr="http://wireframesketcher.com/samples/YouTub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3" y="728971"/>
            <a:ext cx="8907239" cy="598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79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Responsive Web Design (RWD)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896898"/>
            <a:ext cx="8862976" cy="59611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00850" y="896898"/>
            <a:ext cx="24717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4500" dirty="0">
                <a:solidFill>
                  <a:srgbClr val="FF0000"/>
                </a:solidFill>
              </a:rPr>
              <a:t>MOBILE FRIENDLY</a:t>
            </a:r>
          </a:p>
        </p:txBody>
      </p:sp>
    </p:spTree>
    <p:extLst>
      <p:ext uri="{BB962C8B-B14F-4D97-AF65-F5344CB8AC3E}">
        <p14:creationId xmlns:p14="http://schemas.microsoft.com/office/powerpoint/2010/main" val="131709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" y="271463"/>
            <a:ext cx="9139687" cy="52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4285" y="0"/>
            <a:ext cx="9158285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4400" dirty="0">
                <a:solidFill>
                  <a:srgbClr val="FF0000"/>
                </a:solidFill>
              </a:rPr>
              <a:t>U</a:t>
            </a:r>
            <a:r>
              <a:rPr lang="en-MY" sz="4400" dirty="0" smtClean="0">
                <a:solidFill>
                  <a:srgbClr val="FF0000"/>
                </a:solidFill>
              </a:rPr>
              <a:t>ser </a:t>
            </a:r>
            <a:r>
              <a:rPr lang="en-MY" sz="4400" dirty="0">
                <a:solidFill>
                  <a:srgbClr val="FF0000"/>
                </a:solidFill>
              </a:rPr>
              <a:t>S</a:t>
            </a:r>
            <a:r>
              <a:rPr lang="en-MY" sz="4400" dirty="0" smtClean="0">
                <a:solidFill>
                  <a:srgbClr val="FF0000"/>
                </a:solidFill>
              </a:rPr>
              <a:t>tory</a:t>
            </a:r>
            <a:endParaRPr lang="en-MY" sz="4400" dirty="0">
              <a:solidFill>
                <a:srgbClr val="FF0000"/>
              </a:solidFill>
            </a:endParaRPr>
          </a:p>
          <a:p>
            <a:endParaRPr lang="en-MY" sz="44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short</a:t>
            </a:r>
            <a:r>
              <a:rPr lang="en-MY" sz="4000" dirty="0"/>
              <a:t>, simple descriptions of a feature </a:t>
            </a:r>
            <a:endParaRPr lang="en-MY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told </a:t>
            </a:r>
            <a:r>
              <a:rPr lang="en-MY" sz="4000" dirty="0"/>
              <a:t>from the perspective of the person who desires the new capability,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/>
              <a:t>user </a:t>
            </a:r>
            <a:r>
              <a:rPr lang="en-MY" sz="4000" dirty="0"/>
              <a:t>or customer of the system. </a:t>
            </a:r>
            <a:endParaRPr lang="en-MY" sz="4000" dirty="0" smtClean="0"/>
          </a:p>
          <a:p>
            <a:endParaRPr lang="en-MY" sz="4400" dirty="0"/>
          </a:p>
          <a:p>
            <a:r>
              <a:rPr lang="en-MY" sz="4000" dirty="0"/>
              <a:t>As a </a:t>
            </a:r>
            <a:r>
              <a:rPr lang="en-MY" sz="4000" dirty="0" smtClean="0">
                <a:solidFill>
                  <a:srgbClr val="FF0000"/>
                </a:solidFill>
              </a:rPr>
              <a:t>type </a:t>
            </a:r>
            <a:r>
              <a:rPr lang="en-MY" sz="4000" dirty="0">
                <a:solidFill>
                  <a:srgbClr val="FF0000"/>
                </a:solidFill>
              </a:rPr>
              <a:t>of </a:t>
            </a:r>
            <a:r>
              <a:rPr lang="en-MY" sz="4000" dirty="0" smtClean="0">
                <a:solidFill>
                  <a:srgbClr val="FF0000"/>
                </a:solidFill>
              </a:rPr>
              <a:t>user (user/admin/guest/..) , </a:t>
            </a:r>
            <a:br>
              <a:rPr lang="en-MY" sz="4000" dirty="0" smtClean="0">
                <a:solidFill>
                  <a:srgbClr val="FF0000"/>
                </a:solidFill>
              </a:rPr>
            </a:br>
            <a:r>
              <a:rPr lang="en-MY" sz="4000" dirty="0" smtClean="0"/>
              <a:t>I </a:t>
            </a:r>
            <a:r>
              <a:rPr lang="en-MY" sz="4000" dirty="0"/>
              <a:t>want </a:t>
            </a:r>
            <a:r>
              <a:rPr lang="en-MY" sz="4000" dirty="0" smtClean="0">
                <a:solidFill>
                  <a:srgbClr val="FF0000"/>
                </a:solidFill>
              </a:rPr>
              <a:t>some </a:t>
            </a:r>
            <a:r>
              <a:rPr lang="en-MY" sz="4000" dirty="0">
                <a:solidFill>
                  <a:srgbClr val="FF0000"/>
                </a:solidFill>
              </a:rPr>
              <a:t>goal </a:t>
            </a:r>
            <a:r>
              <a:rPr lang="en-MY" sz="4000" dirty="0" smtClean="0">
                <a:solidFill>
                  <a:srgbClr val="FF0000"/>
                </a:solidFill>
              </a:rPr>
              <a:t>(what) </a:t>
            </a:r>
          </a:p>
          <a:p>
            <a:r>
              <a:rPr lang="en-MY" sz="4000" dirty="0" smtClean="0"/>
              <a:t>so </a:t>
            </a:r>
            <a:r>
              <a:rPr lang="en-MY" sz="4000" dirty="0"/>
              <a:t>that </a:t>
            </a:r>
            <a:r>
              <a:rPr lang="en-MY" sz="4000" dirty="0" smtClean="0">
                <a:solidFill>
                  <a:srgbClr val="FF0000"/>
                </a:solidFill>
              </a:rPr>
              <a:t>some reason (purpose / for what)</a:t>
            </a:r>
            <a:r>
              <a:rPr lang="en-MY" sz="4000" dirty="0" smtClean="0"/>
              <a:t>.</a:t>
            </a:r>
            <a:endParaRPr lang="en-MY" sz="4000" dirty="0"/>
          </a:p>
          <a:p>
            <a:endParaRPr lang="en-MY" sz="4400" dirty="0"/>
          </a:p>
        </p:txBody>
      </p:sp>
    </p:spTree>
    <p:extLst>
      <p:ext uri="{BB962C8B-B14F-4D97-AF65-F5344CB8AC3E}">
        <p14:creationId xmlns:p14="http://schemas.microsoft.com/office/powerpoint/2010/main" val="333673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300" y="1314450"/>
            <a:ext cx="90297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/>
              <a:t>P</a:t>
            </a:r>
            <a:r>
              <a:rPr lang="en-MY" sz="4000" dirty="0" smtClean="0"/>
              <a:t>opular web </a:t>
            </a:r>
            <a:r>
              <a:rPr lang="en-MY" sz="4000" dirty="0"/>
              <a:t>application development </a:t>
            </a:r>
            <a:r>
              <a:rPr lang="en-MY" sz="4000" dirty="0" smtClean="0"/>
              <a:t>stacks </a:t>
            </a:r>
            <a:r>
              <a:rPr lang="en-MY" sz="4000" dirty="0"/>
              <a:t>(browser-based) </a:t>
            </a:r>
            <a:r>
              <a:rPr lang="en-MY" sz="4000" dirty="0" smtClean="0"/>
              <a:t>:</a:t>
            </a:r>
            <a:endParaRPr lang="en-MY" sz="4000" dirty="0"/>
          </a:p>
          <a:p>
            <a:endParaRPr lang="en-MY" sz="4000" dirty="0"/>
          </a:p>
          <a:p>
            <a:r>
              <a:rPr lang="en-MY" sz="4000" dirty="0"/>
              <a:t>Front-end: </a:t>
            </a:r>
            <a:endParaRPr lang="en-MY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>
                <a:solidFill>
                  <a:srgbClr val="FF0000"/>
                </a:solidFill>
              </a:rPr>
              <a:t>HTML, </a:t>
            </a:r>
            <a:r>
              <a:rPr lang="en-MY" sz="4000" dirty="0" err="1" smtClean="0">
                <a:solidFill>
                  <a:srgbClr val="FF0000"/>
                </a:solidFill>
              </a:rPr>
              <a:t>Javascript</a:t>
            </a:r>
            <a:r>
              <a:rPr lang="en-MY" sz="4000" dirty="0" smtClean="0">
                <a:solidFill>
                  <a:srgbClr val="FF0000"/>
                </a:solidFill>
              </a:rPr>
              <a:t>, CSS</a:t>
            </a:r>
            <a:endParaRPr lang="en-MY" sz="4000" dirty="0">
              <a:solidFill>
                <a:srgbClr val="FF0000"/>
              </a:solidFill>
            </a:endParaRPr>
          </a:p>
          <a:p>
            <a:endParaRPr lang="en-MY" sz="4000" dirty="0" smtClean="0"/>
          </a:p>
          <a:p>
            <a:r>
              <a:rPr lang="en-MY" sz="4000" dirty="0" smtClean="0"/>
              <a:t>Back-end</a:t>
            </a:r>
            <a:r>
              <a:rPr lang="en-MY" sz="4000" dirty="0"/>
              <a:t>: </a:t>
            </a:r>
            <a:endParaRPr lang="en-MY" sz="40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MY" sz="4000" dirty="0" smtClean="0">
                <a:solidFill>
                  <a:srgbClr val="FF0000"/>
                </a:solidFill>
              </a:rPr>
              <a:t>PHP</a:t>
            </a:r>
            <a:r>
              <a:rPr lang="en-MY" sz="4000" dirty="0" smtClean="0"/>
              <a:t>, Java, </a:t>
            </a:r>
            <a:r>
              <a:rPr lang="en-MY" sz="4000" dirty="0" err="1" smtClean="0"/>
              <a:t>Javascript</a:t>
            </a:r>
            <a:r>
              <a:rPr lang="en-MY" sz="4000" dirty="0" smtClean="0"/>
              <a:t>, Ruby, .NET, </a:t>
            </a:r>
            <a:r>
              <a:rPr lang="en-MY" sz="4000" dirty="0"/>
              <a:t>Python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141391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crum user sto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8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285" y="0"/>
            <a:ext cx="91582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8000" dirty="0" smtClean="0">
                <a:solidFill>
                  <a:srgbClr val="FF0000"/>
                </a:solidFill>
              </a:rPr>
              <a:t>To Do List</a:t>
            </a:r>
            <a:endParaRPr lang="en-MY" sz="8000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822293"/>
              </p:ext>
            </p:extLst>
          </p:nvPr>
        </p:nvGraphicFramePr>
        <p:xfrm>
          <a:off x="126202" y="1966376"/>
          <a:ext cx="8877312" cy="202692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7952">
                  <a:extLst>
                    <a:ext uri="{9D8B030D-6E8A-4147-A177-3AD203B41FA5}">
                      <a16:colId xmlns:a16="http://schemas.microsoft.com/office/drawing/2014/main" val="578599611"/>
                    </a:ext>
                  </a:extLst>
                </a:gridCol>
                <a:gridCol w="1701116">
                  <a:extLst>
                    <a:ext uri="{9D8B030D-6E8A-4147-A177-3AD203B41FA5}">
                      <a16:colId xmlns:a16="http://schemas.microsoft.com/office/drawing/2014/main" val="3942651860"/>
                    </a:ext>
                  </a:extLst>
                </a:gridCol>
                <a:gridCol w="1565205">
                  <a:extLst>
                    <a:ext uri="{9D8B030D-6E8A-4147-A177-3AD203B41FA5}">
                      <a16:colId xmlns:a16="http://schemas.microsoft.com/office/drawing/2014/main" val="1970700438"/>
                    </a:ext>
                  </a:extLst>
                </a:gridCol>
                <a:gridCol w="1414458">
                  <a:extLst>
                    <a:ext uri="{9D8B030D-6E8A-4147-A177-3AD203B41FA5}">
                      <a16:colId xmlns:a16="http://schemas.microsoft.com/office/drawing/2014/main" val="1937164968"/>
                    </a:ext>
                  </a:extLst>
                </a:gridCol>
                <a:gridCol w="942980">
                  <a:extLst>
                    <a:ext uri="{9D8B030D-6E8A-4147-A177-3AD203B41FA5}">
                      <a16:colId xmlns:a16="http://schemas.microsoft.com/office/drawing/2014/main" val="1505576059"/>
                    </a:ext>
                  </a:extLst>
                </a:gridCol>
                <a:gridCol w="857251">
                  <a:extLst>
                    <a:ext uri="{9D8B030D-6E8A-4147-A177-3AD203B41FA5}">
                      <a16:colId xmlns:a16="http://schemas.microsoft.com/office/drawing/2014/main" val="258027112"/>
                    </a:ext>
                  </a:extLst>
                </a:gridCol>
                <a:gridCol w="1143294">
                  <a:extLst>
                    <a:ext uri="{9D8B030D-6E8A-4147-A177-3AD203B41FA5}">
                      <a16:colId xmlns:a16="http://schemas.microsoft.com/office/drawing/2014/main" val="256023020"/>
                    </a:ext>
                  </a:extLst>
                </a:gridCol>
                <a:gridCol w="845056">
                  <a:extLst>
                    <a:ext uri="{9D8B030D-6E8A-4147-A177-3AD203B41FA5}">
                      <a16:colId xmlns:a16="http://schemas.microsoft.com/office/drawing/2014/main" val="11739255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No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Requirement</a:t>
                      </a:r>
                      <a:r>
                        <a:rPr lang="en-MY" baseline="0" dirty="0" smtClean="0"/>
                        <a:t> / User Story</a:t>
                      </a:r>
                      <a:endParaRPr lang="en-MY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To</a:t>
                      </a:r>
                      <a:r>
                        <a:rPr lang="en-MY" baseline="0" dirty="0" smtClean="0"/>
                        <a:t> Do Item / Task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Priority</a:t>
                      </a:r>
                    </a:p>
                    <a:p>
                      <a:pPr algn="ctr"/>
                      <a:r>
                        <a:rPr lang="en-MY" dirty="0" smtClean="0"/>
                        <a:t>(H / M / L)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Start</a:t>
                      </a:r>
                    </a:p>
                    <a:p>
                      <a:pPr algn="ctr"/>
                      <a:r>
                        <a:rPr lang="en-MY" dirty="0" smtClean="0"/>
                        <a:t>Date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End</a:t>
                      </a:r>
                    </a:p>
                    <a:p>
                      <a:pPr algn="ctr"/>
                      <a:r>
                        <a:rPr lang="en-MY" dirty="0" smtClean="0"/>
                        <a:t>Date</a:t>
                      </a:r>
                    </a:p>
                    <a:p>
                      <a:pPr algn="ctr"/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Duration (day)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 smtClean="0"/>
                        <a:t>Status</a:t>
                      </a:r>
                    </a:p>
                    <a:p>
                      <a:pPr algn="ctr"/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052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baseline="0" dirty="0" smtClean="0"/>
                        <a:t> </a:t>
                      </a:r>
                      <a:endParaRPr lang="en-MY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381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863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55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691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28786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PENGURUSAN PROJEK ICT SEKTOR AWAM </a:t>
            </a:r>
          </a:p>
          <a:p>
            <a:pPr algn="ctr"/>
            <a:r>
              <a:rPr lang="en-MY" sz="6000" dirty="0" smtClean="0"/>
              <a:t>(PPISA)</a:t>
            </a:r>
          </a:p>
        </p:txBody>
      </p:sp>
    </p:spTree>
    <p:extLst>
      <p:ext uri="{BB962C8B-B14F-4D97-AF65-F5344CB8AC3E}">
        <p14:creationId xmlns:p14="http://schemas.microsoft.com/office/powerpoint/2010/main" val="4010102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2875" y="1143001"/>
            <a:ext cx="8886825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 smtClean="0">
                <a:solidFill>
                  <a:srgbClr val="FF0000"/>
                </a:solidFill>
              </a:rPr>
              <a:t>HTML &amp; CSS</a:t>
            </a:r>
            <a:endParaRPr lang="en-MY" sz="4000" dirty="0">
              <a:solidFill>
                <a:srgbClr val="FF0000"/>
              </a:solidFill>
            </a:endParaRPr>
          </a:p>
          <a:p>
            <a:endParaRPr lang="en-MY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We </a:t>
            </a:r>
            <a:r>
              <a:rPr lang="en-MY" sz="3200" dirty="0"/>
              <a:t>are still learning how to master HTML5 and CSS3 </a:t>
            </a:r>
            <a:endParaRPr lang="en-MY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3200" dirty="0" smtClean="0"/>
              <a:t>to </a:t>
            </a:r>
            <a:r>
              <a:rPr lang="en-MY" sz="3200" dirty="0"/>
              <a:t>create fast and beautiful experiences in browsers across our growing list of devices. </a:t>
            </a:r>
            <a:endParaRPr lang="en-MY" sz="3200" dirty="0" smtClean="0"/>
          </a:p>
          <a:p>
            <a:endParaRPr lang="en-MY" sz="3200" dirty="0"/>
          </a:p>
          <a:p>
            <a:r>
              <a:rPr lang="en-MY" sz="3200" dirty="0" smtClean="0"/>
              <a:t>That's </a:t>
            </a:r>
            <a:r>
              <a:rPr lang="en-MY" sz="3200" dirty="0"/>
              <a:t>why many </a:t>
            </a:r>
            <a:r>
              <a:rPr lang="en-MY" sz="3200" dirty="0">
                <a:solidFill>
                  <a:srgbClr val="FF0000"/>
                </a:solidFill>
              </a:rPr>
              <a:t>front-end developers </a:t>
            </a:r>
            <a:r>
              <a:rPr lang="en-MY" sz="3200" dirty="0"/>
              <a:t>(a.k.a. </a:t>
            </a:r>
            <a:r>
              <a:rPr lang="en-MY" sz="3200" dirty="0">
                <a:solidFill>
                  <a:srgbClr val="FF0000"/>
                </a:solidFill>
              </a:rPr>
              <a:t>user-experience (UX) </a:t>
            </a:r>
            <a:r>
              <a:rPr lang="en-MY" sz="3200" dirty="0"/>
              <a:t>designers/engineers) are earning higher wages than server-side developers these days. And for good reason; UX engineering is hard.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399178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7163" y="1200150"/>
            <a:ext cx="8986837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4000" dirty="0">
                <a:solidFill>
                  <a:srgbClr val="FF0000"/>
                </a:solidFill>
              </a:rPr>
              <a:t>JavaScript</a:t>
            </a:r>
          </a:p>
          <a:p>
            <a:endParaRPr lang="en-MY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JavaScript </a:t>
            </a:r>
            <a:r>
              <a:rPr lang="en-MY" sz="2800" dirty="0"/>
              <a:t>is hot right now, and it won’t cool off anytime soon (if ever). </a:t>
            </a:r>
            <a:endParaRPr lang="en-MY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MY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MY" sz="2800" dirty="0" smtClean="0"/>
              <a:t>While </a:t>
            </a:r>
            <a:r>
              <a:rPr lang="en-MY" sz="2800" dirty="0"/>
              <a:t>many developers think they "know JavaScript" because they can write a bit of jQuery (which is important, of course), the language is quickly turning into a ubiquitous and robust tool for servers, devices, robots and even web browsers. </a:t>
            </a:r>
            <a:endParaRPr lang="en-MY" sz="2800" dirty="0" smtClean="0"/>
          </a:p>
          <a:p>
            <a:endParaRPr lang="en-MY" sz="2800" dirty="0"/>
          </a:p>
          <a:p>
            <a:endParaRPr lang="en-MY" sz="2800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6000" dirty="0" smtClean="0"/>
              <a:t>Web </a:t>
            </a:r>
            <a:r>
              <a:rPr lang="en-MY" sz="6000" dirty="0"/>
              <a:t>Developer</a:t>
            </a:r>
          </a:p>
        </p:txBody>
      </p:sp>
    </p:spTree>
    <p:extLst>
      <p:ext uri="{BB962C8B-B14F-4D97-AF65-F5344CB8AC3E}">
        <p14:creationId xmlns:p14="http://schemas.microsoft.com/office/powerpoint/2010/main" val="288199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8910</TotalTime>
  <Words>1827</Words>
  <Application>Microsoft Office PowerPoint</Application>
  <PresentationFormat>On-screen Show (4:3)</PresentationFormat>
  <Paragraphs>397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Murad Bin. Isa</dc:creator>
  <cp:lastModifiedBy>Murad Bin. Isa</cp:lastModifiedBy>
  <cp:revision>131</cp:revision>
  <dcterms:created xsi:type="dcterms:W3CDTF">2018-06-30T03:12:06Z</dcterms:created>
  <dcterms:modified xsi:type="dcterms:W3CDTF">2018-07-21T11:08:57Z</dcterms:modified>
</cp:coreProperties>
</file>